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517A89-6661-4D38-B50A-35264EA58529}">
  <a:tblStyle styleId="{CC517A89-6661-4D38-B50A-35264EA58529}"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lstStyle>
            <a:lvl1pPr marL="457200" marR="0" lvl="0"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openstat.psa.gov.ph/"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noah.up.edu.ph/downloads/"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The revision/creation of a local disaster risk reduction and management (DRRM) plan starts by initialising a series of meetings to “get the ball rolling”.</a:t>
            </a:r>
            <a:endParaRPr/>
          </a:p>
          <a:p>
            <a:pPr marL="457200" lvl="0" indent="-304800" rtl="0">
              <a:lnSpc>
                <a:spcPct val="115000"/>
              </a:lnSpc>
              <a:spcBef>
                <a:spcPts val="0"/>
              </a:spcBef>
              <a:spcAft>
                <a:spcPts val="0"/>
              </a:spcAft>
              <a:buSzPts val="1200"/>
              <a:buChar char="●"/>
            </a:pPr>
            <a:r>
              <a:rPr lang="en-US"/>
              <a:t>Engaging the Local Disaster Risk Reduction and Management Council/Office will be crucial in this endeavor as the said department will serve as the point person for the whole process. They can provide you with the baseline information (existing DRRM plans and protocols and other pertinent information on risk elements) for the community.</a:t>
            </a:r>
            <a:endParaRPr/>
          </a:p>
          <a:p>
            <a:pPr marL="457200" lvl="0" indent="-304800" rtl="0">
              <a:lnSpc>
                <a:spcPct val="115000"/>
              </a:lnSpc>
              <a:spcBef>
                <a:spcPts val="0"/>
              </a:spcBef>
              <a:spcAft>
                <a:spcPts val="0"/>
              </a:spcAft>
              <a:buSzPts val="1200"/>
              <a:buChar char="●"/>
            </a:pPr>
            <a:r>
              <a:rPr lang="en-US"/>
              <a:t>Securing the buy-in of local chief executives and other local government officials is also crucial in the succeeding phases of the process. They can provide valuable support to facilitate information sharing, and in the eventual mainstreaming of disaster risk reduction.</a:t>
            </a:r>
            <a:endParaRPr/>
          </a:p>
        </p:txBody>
      </p:sp>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The Local Disaster Risk Reduction and Management Council can then identify members (inside the local government and the community) to sit on the Advisory Panel and Technical Working Group.</a:t>
            </a:r>
            <a:endParaRPr/>
          </a:p>
          <a:p>
            <a:pPr marL="457200" lvl="0" indent="-304800" rtl="0">
              <a:lnSpc>
                <a:spcPct val="115000"/>
              </a:lnSpc>
              <a:spcBef>
                <a:spcPts val="0"/>
              </a:spcBef>
              <a:spcAft>
                <a:spcPts val="0"/>
              </a:spcAft>
              <a:buSzPts val="1200"/>
              <a:buChar char="●"/>
            </a:pPr>
            <a:r>
              <a:rPr lang="en-US"/>
              <a:t>With the support of the local chief executive, other prospective members (usually coming from outside the immediate community) of the above-mentioned bodies can be invited. </a:t>
            </a:r>
            <a:endParaRPr/>
          </a:p>
          <a:p>
            <a:pPr marL="457200" lvl="0" indent="-304800" rtl="0">
              <a:lnSpc>
                <a:spcPct val="115000"/>
              </a:lnSpc>
              <a:spcBef>
                <a:spcPts val="0"/>
              </a:spcBef>
              <a:spcAft>
                <a:spcPts val="0"/>
              </a:spcAft>
              <a:buSzPts val="1200"/>
              <a:buChar char="●"/>
            </a:pPr>
            <a:r>
              <a:rPr lang="en-US"/>
              <a:t>It is expected that this could lead to fostering partnerships and cooperation in ensuring safety and resilience.</a:t>
            </a:r>
            <a:endParaRPr/>
          </a:p>
        </p:txBody>
      </p:sp>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If resources permit, the local government can involve consultants to provide technical expertise on disaster risk reduction (DRR) and climate change adaptation (CCA).</a:t>
            </a:r>
            <a:endParaRPr/>
          </a:p>
          <a:p>
            <a:pPr marL="457200" lvl="0" indent="-304800" rtl="0">
              <a:lnSpc>
                <a:spcPct val="115000"/>
              </a:lnSpc>
              <a:spcBef>
                <a:spcPts val="0"/>
              </a:spcBef>
              <a:spcAft>
                <a:spcPts val="0"/>
              </a:spcAft>
              <a:buSzPts val="1200"/>
              <a:buChar char="●"/>
            </a:pPr>
            <a:r>
              <a:rPr lang="en-US"/>
              <a:t>Provincial, regional and national government representatives should also be involved to ensure concurrence and harmonisation with plans prepared at provincial, regional and national levels.</a:t>
            </a:r>
            <a:endParaRPr/>
          </a:p>
          <a:p>
            <a:pPr marL="457200" lvl="0" indent="-304800" rtl="0">
              <a:lnSpc>
                <a:spcPct val="115000"/>
              </a:lnSpc>
              <a:spcBef>
                <a:spcPts val="0"/>
              </a:spcBef>
              <a:spcAft>
                <a:spcPts val="0"/>
              </a:spcAft>
              <a:buSzPts val="1200"/>
              <a:buChar char="●"/>
            </a:pPr>
            <a:r>
              <a:rPr lang="en-US"/>
              <a:t>By involving government agencies in hazard mapping and warning, the plan can be attuned to a more systematic approach in disaster mitigation and preparedness. Through partnership with academics (such as nearby universities and colleges), more avenues in improving scientific information and education can be introduced.</a:t>
            </a:r>
            <a:endParaRPr/>
          </a:p>
          <a:p>
            <a:pPr marL="457200" lvl="0" indent="-304800" rtl="0">
              <a:lnSpc>
                <a:spcPct val="115000"/>
              </a:lnSpc>
              <a:spcBef>
                <a:spcPts val="0"/>
              </a:spcBef>
              <a:spcAft>
                <a:spcPts val="0"/>
              </a:spcAft>
              <a:buSzPts val="1200"/>
              <a:buChar char="●"/>
            </a:pPr>
            <a:r>
              <a:rPr lang="en-US"/>
              <a:t>Lastly, involving civil society organisations can give voices from the community, leading to a plan that can be “owned” by the community.</a:t>
            </a:r>
            <a:endParaRPr/>
          </a:p>
          <a:p>
            <a:pPr marL="0" marR="0" lvl="0" indent="0" algn="l" rtl="0">
              <a:spcBef>
                <a:spcPts val="0"/>
              </a:spcBef>
              <a:spcAft>
                <a:spcPts val="0"/>
              </a:spcAft>
              <a:buClr>
                <a:schemeClr val="dk1"/>
              </a:buClr>
              <a:buSzPts val="1200"/>
              <a:buFont typeface="Calibri"/>
              <a:buNone/>
            </a:pPr>
            <a:endParaRPr/>
          </a:p>
        </p:txBody>
      </p:sp>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The technical working group members mainly come from the different departments of the local government unit. It can also involve representatives of partner organisations and institutions as well to make the process more inclusive.</a:t>
            </a:r>
            <a:endParaRPr/>
          </a:p>
          <a:p>
            <a:pPr marL="457200" lvl="0" indent="-304800" rtl="0">
              <a:lnSpc>
                <a:spcPct val="115000"/>
              </a:lnSpc>
              <a:spcBef>
                <a:spcPts val="0"/>
              </a:spcBef>
              <a:spcAft>
                <a:spcPts val="0"/>
              </a:spcAft>
              <a:buSzPts val="1200"/>
              <a:buChar char="●"/>
            </a:pPr>
            <a:r>
              <a:rPr lang="en-US"/>
              <a:t>Geographic Information Systems facilitates a systematic and efficient method of analysing different disaster risk elements. An evidence based approach and data-driven plan can be produced, by  utilising this technology, maps, lists, tables and statistical information viable.</a:t>
            </a:r>
            <a:endParaRPr/>
          </a:p>
          <a:p>
            <a:pPr marL="0" marR="0" lvl="0" indent="0" algn="l" rtl="0">
              <a:spcBef>
                <a:spcPts val="0"/>
              </a:spcBef>
              <a:spcAft>
                <a:spcPts val="0"/>
              </a:spcAft>
              <a:buClr>
                <a:schemeClr val="dk1"/>
              </a:buClr>
              <a:buSzPts val="1200"/>
              <a:buFont typeface="Calibri"/>
              <a:buNone/>
            </a:pPr>
            <a:endParaRPr/>
          </a:p>
        </p:txBody>
      </p:sp>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The technical working group can be divided into groups that mirror the disaster risk reduction and management framework. Ideally, departments and offices directly involved in various activities related to each pillar should be a member of each sub-group</a:t>
            </a:r>
            <a:endParaRPr/>
          </a:p>
        </p:txBody>
      </p:sp>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A lead office/department should be identified for each sub-grouping of the technical working group. Usually, the lead office/department is the one with the most responsibilities for each pillar.</a:t>
            </a:r>
            <a:endParaRPr/>
          </a:p>
          <a:p>
            <a:pPr marL="457200" lvl="0" indent="-304800" rtl="0">
              <a:lnSpc>
                <a:spcPct val="115000"/>
              </a:lnSpc>
              <a:spcBef>
                <a:spcPts val="0"/>
              </a:spcBef>
              <a:spcAft>
                <a:spcPts val="0"/>
              </a:spcAft>
              <a:buSzPts val="1200"/>
              <a:buChar char="●"/>
            </a:pPr>
            <a:r>
              <a:rPr lang="en-US"/>
              <a:t>Again, representatives from civil society organisations, and the private sector is essential in ensuring the success of the plan.</a:t>
            </a:r>
            <a:endParaRPr/>
          </a:p>
          <a:p>
            <a:pPr marL="0" marR="0" lvl="0" indent="0" algn="l" rtl="0">
              <a:spcBef>
                <a:spcPts val="0"/>
              </a:spcBef>
              <a:spcAft>
                <a:spcPts val="0"/>
              </a:spcAft>
              <a:buClr>
                <a:schemeClr val="dk1"/>
              </a:buClr>
              <a:buSzPts val="1200"/>
              <a:buFont typeface="Calibri"/>
              <a:buNone/>
            </a:pPr>
            <a:endParaRPr/>
          </a:p>
        </p:txBody>
      </p:sp>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To ensure that everyone is ‘on the same page’, the members of the technical working group should undergo a ‘refresher’ on the concepts of disaster risk reduction and climate change adaptation.</a:t>
            </a:r>
            <a:endParaRPr/>
          </a:p>
          <a:p>
            <a:pPr marL="457200" lvl="0" indent="-304800" rtl="0">
              <a:lnSpc>
                <a:spcPct val="115000"/>
              </a:lnSpc>
              <a:spcBef>
                <a:spcPts val="0"/>
              </a:spcBef>
              <a:spcAft>
                <a:spcPts val="0"/>
              </a:spcAft>
              <a:buSzPts val="1200"/>
              <a:buChar char="●"/>
            </a:pPr>
            <a:r>
              <a:rPr lang="en-US"/>
              <a:t>A review of existing policies and protocols should also be undertaken. The members should look at the best practices / initiatives set by other local government units and study how the learning can be applied in the community.</a:t>
            </a:r>
            <a:endParaRPr/>
          </a:p>
          <a:p>
            <a:pPr marL="0" marR="0" lvl="0" indent="0" algn="l" rtl="0">
              <a:spcBef>
                <a:spcPts val="0"/>
              </a:spcBef>
              <a:spcAft>
                <a:spcPts val="0"/>
              </a:spcAft>
              <a:buClr>
                <a:schemeClr val="dk1"/>
              </a:buClr>
              <a:buSzPts val="1200"/>
              <a:buFont typeface="Calibri"/>
              <a:buNone/>
            </a:pPr>
            <a:endParaRPr/>
          </a:p>
        </p:txBody>
      </p:sp>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Another important step in the preparation of the disaster risk reduction plan is the assessment of the previous version. A SWOT (Strengths, Weaknesses, Opportunities and Threats) Analysis can be done to reveal the practices that works and can be continued, issues / gaps that needs to be addressed, and additional work that needs to be done.</a:t>
            </a:r>
            <a:endParaRPr/>
          </a:p>
          <a:p>
            <a:pPr marL="0" marR="0" lvl="0" indent="0" algn="l" rtl="0">
              <a:spcBef>
                <a:spcPts val="0"/>
              </a:spcBef>
              <a:spcAft>
                <a:spcPts val="0"/>
              </a:spcAft>
              <a:buClr>
                <a:schemeClr val="dk1"/>
              </a:buClr>
              <a:buSzPts val="1200"/>
              <a:buFont typeface="Calibri"/>
              <a:buNone/>
            </a:pPr>
            <a:endParaRPr/>
          </a:p>
        </p:txBody>
      </p:sp>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The Technical Working Group and Advisory Panel should commit to a timeline that identifies the activities and their corresponding duration. Given the numerous tasks each department/office/organisation have, it is important to agree to a common schedule were stakeholders can actively participate.</a:t>
            </a:r>
            <a:endParaRPr/>
          </a:p>
          <a:p>
            <a:pPr marL="457200" lvl="0" indent="-304800" rtl="0">
              <a:lnSpc>
                <a:spcPct val="115000"/>
              </a:lnSpc>
              <a:spcBef>
                <a:spcPts val="0"/>
              </a:spcBef>
              <a:spcAft>
                <a:spcPts val="0"/>
              </a:spcAft>
              <a:buSzPts val="1200"/>
              <a:buChar char="●"/>
            </a:pPr>
            <a:r>
              <a:rPr lang="en-US"/>
              <a:t>In the development of the plan, consult with the national agencies in charge of disasters and climate change planning if they require to specific formats. In the Philippines, the Office of Civil Defense (OCD) has recently required that DRR plans follow a certain format. The Climate Change Commission (CCC) also requires that programmes, projects and activities follow the agency’s typology to identify proper budget allocation. Ideally, the DRR and CCA plans must be submitted and checked by OCD and CCC prior to the approval and legislation of the City Council. </a:t>
            </a:r>
            <a:endParaRPr/>
          </a:p>
          <a:p>
            <a:pPr marL="0" marR="0" lvl="0" indent="0" algn="l" rtl="0">
              <a:spcBef>
                <a:spcPts val="0"/>
              </a:spcBef>
              <a:spcAft>
                <a:spcPts val="0"/>
              </a:spcAft>
              <a:buClr>
                <a:schemeClr val="dk1"/>
              </a:buClr>
              <a:buSzPts val="1200"/>
              <a:buFont typeface="Calibri"/>
              <a:buNone/>
            </a:pPr>
            <a:endParaRPr/>
          </a:p>
        </p:txBody>
      </p:sp>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a:t>Various socio-economic datasets can be sourced from various departments in the local government. For example:</a:t>
            </a:r>
            <a:endParaRPr/>
          </a:p>
          <a:p>
            <a:pPr marL="457200" lvl="0" indent="-304800" rtl="0">
              <a:lnSpc>
                <a:spcPct val="115000"/>
              </a:lnSpc>
              <a:spcBef>
                <a:spcPts val="0"/>
              </a:spcBef>
              <a:spcAft>
                <a:spcPts val="0"/>
              </a:spcAft>
              <a:buSzPts val="1200"/>
              <a:buChar char="●"/>
            </a:pPr>
            <a:r>
              <a:rPr lang="en-US"/>
              <a:t>Disaggregated population data can be sourced from Local Civil Registry</a:t>
            </a:r>
            <a:endParaRPr/>
          </a:p>
          <a:p>
            <a:pPr marL="457200" lvl="0" indent="-304800" rtl="0">
              <a:lnSpc>
                <a:spcPct val="115000"/>
              </a:lnSpc>
              <a:spcBef>
                <a:spcPts val="0"/>
              </a:spcBef>
              <a:spcAft>
                <a:spcPts val="0"/>
              </a:spcAft>
              <a:buSzPts val="1200"/>
              <a:buChar char="●"/>
            </a:pPr>
            <a:r>
              <a:rPr lang="en-US"/>
              <a:t>Malnourished Children datasets from the Local Health Office and School Districts</a:t>
            </a:r>
            <a:endParaRPr/>
          </a:p>
          <a:p>
            <a:pPr marL="457200" lvl="0" indent="-304800" rtl="0">
              <a:lnSpc>
                <a:spcPct val="115000"/>
              </a:lnSpc>
              <a:spcBef>
                <a:spcPts val="0"/>
              </a:spcBef>
              <a:spcAft>
                <a:spcPts val="0"/>
              </a:spcAft>
              <a:buSzPts val="1200"/>
              <a:buChar char="●"/>
            </a:pPr>
            <a:r>
              <a:rPr lang="en-US"/>
              <a:t>Land-use zones from the Planning and Development Office</a:t>
            </a:r>
            <a:endParaRPr/>
          </a:p>
          <a:p>
            <a:pPr marL="457200" lvl="0" indent="-304800" rtl="0">
              <a:lnSpc>
                <a:spcPct val="115000"/>
              </a:lnSpc>
              <a:spcBef>
                <a:spcPts val="0"/>
              </a:spcBef>
              <a:spcAft>
                <a:spcPts val="0"/>
              </a:spcAft>
              <a:buSzPts val="1200"/>
              <a:buChar char="●"/>
            </a:pPr>
            <a:r>
              <a:rPr lang="en-US"/>
              <a:t>Infrastructures from Building/Engineering Official</a:t>
            </a:r>
            <a:endParaRPr/>
          </a:p>
          <a:p>
            <a:pPr marL="0" marR="0" lvl="0" indent="0" algn="l" rtl="0">
              <a:spcBef>
                <a:spcPts val="0"/>
              </a:spcBef>
              <a:spcAft>
                <a:spcPts val="0"/>
              </a:spcAft>
              <a:buClr>
                <a:schemeClr val="dk1"/>
              </a:buClr>
              <a:buSzPts val="1200"/>
              <a:buFont typeface="Calibri"/>
              <a:buNone/>
            </a:pPr>
            <a:endParaRPr/>
          </a:p>
          <a:p>
            <a:pPr marL="0" marR="0" lvl="0" indent="0" algn="l" rtl="0">
              <a:spcBef>
                <a:spcPts val="0"/>
              </a:spcBef>
              <a:spcAft>
                <a:spcPts val="0"/>
              </a:spcAft>
              <a:buClr>
                <a:schemeClr val="dk1"/>
              </a:buClr>
              <a:buSzPts val="1200"/>
              <a:buFont typeface="Calibri"/>
              <a:buNone/>
            </a:pPr>
            <a:r>
              <a:rPr lang="en-US"/>
              <a:t>Censuses, Community-based Monitoring Surveys and other official statistics issued by different government agencies can also be used. For the Philippines, census and statistical datasets from the Philippine Statistical Authority can be accessed for free via </a:t>
            </a:r>
            <a:r>
              <a:rPr lang="en-US" u="sng">
                <a:solidFill>
                  <a:schemeClr val="hlink"/>
                </a:solidFill>
                <a:hlinkClick r:id="rId3"/>
              </a:rPr>
              <a:t>http://openstat.psa.gov.ph/</a:t>
            </a:r>
            <a:endParaRPr/>
          </a:p>
          <a:p>
            <a:pPr marL="0" marR="0" lvl="0" indent="0" algn="l" rtl="0">
              <a:spcBef>
                <a:spcPts val="0"/>
              </a:spcBef>
              <a:spcAft>
                <a:spcPts val="0"/>
              </a:spcAft>
              <a:buClr>
                <a:schemeClr val="dk1"/>
              </a:buClr>
              <a:buSzPts val="1200"/>
              <a:buFont typeface="Calibri"/>
              <a:buNone/>
            </a:pPr>
            <a:endParaRPr/>
          </a:p>
          <a:p>
            <a:pPr marL="0" marR="0" lvl="0" indent="0" algn="l" rtl="0">
              <a:spcBef>
                <a:spcPts val="0"/>
              </a:spcBef>
              <a:spcAft>
                <a:spcPts val="0"/>
              </a:spcAft>
              <a:buClr>
                <a:schemeClr val="dk1"/>
              </a:buClr>
              <a:buSzPts val="1200"/>
              <a:buFont typeface="Calibri"/>
              <a:buNone/>
            </a:pPr>
            <a:r>
              <a:rPr lang="en-US"/>
              <a:t>Hazard maps can be requested from the concerned national government offices and hazard warning agencies (usually the national Disaster and Emergency Bureau, Weather and Geological Mapping agencies, etc). For the Philippines, hazard maps can be downloaded via the repository of the Nationwide Operational Assessment of Hazards (</a:t>
            </a:r>
            <a:r>
              <a:rPr lang="en-US" u="sng">
                <a:solidFill>
                  <a:schemeClr val="hlink"/>
                </a:solidFill>
                <a:hlinkClick r:id="rId4"/>
              </a:rPr>
              <a:t>http://noah.up.edu.ph/downloads/</a:t>
            </a:r>
            <a:r>
              <a:rPr lang="en-US"/>
              <a:t> )</a:t>
            </a:r>
            <a:endParaRPr/>
          </a:p>
          <a:p>
            <a:pPr marL="0" marR="0" lvl="0" indent="0" algn="l" rtl="0">
              <a:spcBef>
                <a:spcPts val="0"/>
              </a:spcBef>
              <a:spcAft>
                <a:spcPts val="0"/>
              </a:spcAft>
              <a:buClr>
                <a:schemeClr val="dk1"/>
              </a:buClr>
              <a:buSzPts val="1200"/>
              <a:buFont typeface="Calibri"/>
              <a:buNone/>
            </a:pPr>
            <a:endParaRPr/>
          </a:p>
          <a:p>
            <a:pPr marL="0" marR="0" lvl="0" indent="0" algn="l" rtl="0">
              <a:spcBef>
                <a:spcPts val="0"/>
              </a:spcBef>
              <a:spcAft>
                <a:spcPts val="0"/>
              </a:spcAft>
              <a:buClr>
                <a:schemeClr val="dk1"/>
              </a:buClr>
              <a:buSzPts val="1200"/>
              <a:buFont typeface="Calibri"/>
              <a:buNone/>
            </a:pPr>
            <a:r>
              <a:rPr lang="en-US"/>
              <a:t>It is recommended that datasets are sourced at the local level as much as possible to ensure accuracy, timeliness, validity and customization to the needs of the local government. In case of the absence of datasets sourced at the local/regional/national level, you can take a look at the datasets from the National Aeronautics and Space Administration (http://sedac.ciesin.columbia.edu/data/sets/browse)</a:t>
            </a:r>
            <a:endParaRPr/>
          </a:p>
        </p:txBody>
      </p:sp>
      <p:sp>
        <p:nvSpPr>
          <p:cNvPr id="283" name="Shape 2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94" name="Shape 2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01" name="Shape 3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Like other development plans the DRR plan begins with a vision statement. To identify potential gaps in implementation, it is helpful to conduct a vision-reality gap exercise to assess the current situation and the desired state of the city or municipality</a:t>
            </a:r>
            <a:endParaRPr/>
          </a:p>
          <a:p>
            <a:pPr marL="457200" lvl="0" indent="-304800" rtl="0">
              <a:lnSpc>
                <a:spcPct val="115000"/>
              </a:lnSpc>
              <a:spcBef>
                <a:spcPts val="0"/>
              </a:spcBef>
              <a:spcAft>
                <a:spcPts val="0"/>
              </a:spcAft>
              <a:buSzPts val="1200"/>
              <a:buChar char="●"/>
            </a:pPr>
            <a:r>
              <a:rPr lang="en-US"/>
              <a:t>If the vision of city or municipality is related to resilience, it is important to develop its own indicators. As it stands, there are no standard resilience indicators for the Philippines but there are numerous references from various INGOs, NGOs, and academic publications.</a:t>
            </a:r>
            <a:endParaRPr/>
          </a:p>
          <a:p>
            <a:pPr marL="457200" marR="0" lvl="0" indent="-304800" algn="l" rtl="0">
              <a:spcBef>
                <a:spcPts val="0"/>
              </a:spcBef>
              <a:spcAft>
                <a:spcPts val="0"/>
              </a:spcAft>
              <a:buSzPts val="1200"/>
              <a:buChar char="●"/>
            </a:pPr>
            <a:r>
              <a:rPr lang="en-US"/>
              <a:t>The table serves as a template that can be filled out during the exercise. Please take note that the disaster risk reduction plan should be time-bound. It’s typically prepared for the medium-term (around 5 years). </a:t>
            </a:r>
            <a:endParaRPr/>
          </a:p>
        </p:txBody>
      </p:sp>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One of the activities in workshops involving the Technical Working Group is the creation of the Hazard Seasonality Calendar. This will serve as a basis in pinpointing hazards that pose the greatest danger in the community and in prioritising the mitigation and preparedness activities to be laid out in the plan.</a:t>
            </a:r>
            <a:endParaRPr/>
          </a:p>
          <a:p>
            <a:pPr marL="457200" lvl="0" indent="-304800" rtl="0">
              <a:lnSpc>
                <a:spcPct val="115000"/>
              </a:lnSpc>
              <a:spcBef>
                <a:spcPts val="0"/>
              </a:spcBef>
              <a:spcAft>
                <a:spcPts val="0"/>
              </a:spcAft>
              <a:buSzPts val="1200"/>
              <a:buChar char="●"/>
            </a:pPr>
            <a:r>
              <a:rPr lang="en-US"/>
              <a:t>By using the template above, workshop participants should recall and list the hazards they have experienced in the community. This should also identify the months when they happened. It would be helpful if they could note the last and worst hazard scenarios they experienced and their corresponding impacts.</a:t>
            </a:r>
            <a:endParaRPr/>
          </a:p>
          <a:p>
            <a:pPr marL="0" marR="0" lvl="0" indent="0" algn="l" rtl="0">
              <a:spcBef>
                <a:spcPts val="0"/>
              </a:spcBef>
              <a:spcAft>
                <a:spcPts val="0"/>
              </a:spcAft>
              <a:buClr>
                <a:schemeClr val="dk1"/>
              </a:buClr>
              <a:buSzPts val="1200"/>
              <a:buFont typeface="Calibri"/>
              <a:buNone/>
            </a:pPr>
            <a:endParaRPr/>
          </a:p>
        </p:txBody>
      </p:sp>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As a follow-up to the Hazard Seasonality Calendar, the Hazard Characterisation activity will try to assign scores in probability and expected impacts (usually in a scale of 1 to 5 with 5 being the highest). The more frequent the hazard, the higher the ranking in the Probability Score. The higher the expected losses the hazard can bring, the higher the Impact Score.</a:t>
            </a:r>
            <a:endParaRPr/>
          </a:p>
          <a:p>
            <a:pPr marL="457200" marR="0" lvl="0" indent="-304800" algn="l" rtl="0">
              <a:spcBef>
                <a:spcPts val="0"/>
              </a:spcBef>
              <a:spcAft>
                <a:spcPts val="0"/>
              </a:spcAft>
              <a:buSzPts val="1200"/>
              <a:buChar char="●"/>
            </a:pPr>
            <a:r>
              <a:rPr lang="en-US"/>
              <a:t>The hazards will then be ranked according to their Average Probability and Impact Score. The higher the average score, the higher the priority of the hazard in creating disaster mitigation and prevention action plans.</a:t>
            </a:r>
            <a:endParaRPr/>
          </a:p>
        </p:txBody>
      </p:sp>
      <p:sp>
        <p:nvSpPr>
          <p:cNvPr id="331" name="Shape 3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By using Geographic Information Systems (GIS), hazard maps should be intersected with each of the exposure datasets (eg. land uses, residents, physical infrastructure and natural resources). The GIS software can automatically generate tables, lists and maps that compute for the percentage of exposure. An array of GIS software is available for use such as ArcGIS (commercial license) and qGIS (freeware and open source).</a:t>
            </a:r>
            <a:endParaRPr/>
          </a:p>
          <a:p>
            <a:pPr marL="457200" marR="0" lvl="0" indent="-304800" algn="l" rtl="0">
              <a:spcBef>
                <a:spcPts val="0"/>
              </a:spcBef>
              <a:spcAft>
                <a:spcPts val="0"/>
              </a:spcAft>
              <a:buSzPts val="1200"/>
              <a:buChar char="●"/>
            </a:pPr>
            <a:r>
              <a:rPr lang="en-US"/>
              <a:t>Please refer to the thresholds set by the national government to classify the exposure as either High, Moderate or Low.</a:t>
            </a:r>
            <a:endParaRPr/>
          </a:p>
        </p:txBody>
      </p:sp>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A separate workshop focusing on vulnerability and capacity should also be undertaken.</a:t>
            </a:r>
            <a:endParaRPr/>
          </a:p>
          <a:p>
            <a:pPr marL="457200" lvl="0" indent="-304800" rtl="0">
              <a:lnSpc>
                <a:spcPct val="115000"/>
              </a:lnSpc>
              <a:spcBef>
                <a:spcPts val="0"/>
              </a:spcBef>
              <a:spcAft>
                <a:spcPts val="0"/>
              </a:spcAft>
              <a:buSzPts val="1200"/>
              <a:buChar char="●"/>
            </a:pPr>
            <a:r>
              <a:rPr lang="en-US"/>
              <a:t>This involves an inventory of available resources, protocols and infrastructure.</a:t>
            </a:r>
            <a:endParaRPr/>
          </a:p>
        </p:txBody>
      </p:sp>
      <p:sp>
        <p:nvSpPr>
          <p:cNvPr id="353" name="Shape 3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Gaps identified through the Visioning Exercise and in the Vulnerability and Capacity Assessment should be used as a basis for creating action plans to achieve the desired results.</a:t>
            </a:r>
            <a:endParaRPr/>
          </a:p>
          <a:p>
            <a:pPr marL="0" marR="0" lvl="0" indent="0" algn="l" rtl="0">
              <a:spcBef>
                <a:spcPts val="0"/>
              </a:spcBef>
              <a:spcAft>
                <a:spcPts val="0"/>
              </a:spcAft>
              <a:buClr>
                <a:schemeClr val="dk1"/>
              </a:buClr>
              <a:buSzPts val="1200"/>
              <a:buFont typeface="Calibri"/>
              <a:buNone/>
            </a:pPr>
            <a:endParaRPr/>
          </a:p>
        </p:txBody>
      </p:sp>
      <p:sp>
        <p:nvSpPr>
          <p:cNvPr id="362" name="Shape 3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71" name="Shape 3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a:p>
        </p:txBody>
      </p:sp>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78" name="Shape 3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endParaRPr/>
          </a:p>
          <a:p>
            <a:pPr marL="0" marR="0" lvl="0" indent="0" algn="l" rtl="0">
              <a:spcBef>
                <a:spcPts val="0"/>
              </a:spcBef>
              <a:spcAft>
                <a:spcPts val="0"/>
              </a:spcAft>
              <a:buClr>
                <a:schemeClr val="dk1"/>
              </a:buClr>
              <a:buSzPts val="1200"/>
              <a:buFont typeface="Calibri"/>
              <a:buNone/>
            </a:pPr>
            <a:endParaRPr/>
          </a:p>
        </p:txBody>
      </p:sp>
      <p:sp>
        <p:nvSpPr>
          <p:cNvPr id="388" name="Shape 3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Revisit the Initial Review conducted and the measures Identified to ensure compatibility with other government plans.</a:t>
            </a:r>
            <a:endParaRPr/>
          </a:p>
        </p:txBody>
      </p:sp>
      <p:sp>
        <p:nvSpPr>
          <p:cNvPr id="422" name="Shape 4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Establish a set of protocols to be followed for the declaration of emergency, as guided by the applicable laws.</a:t>
            </a:r>
            <a:endParaRPr/>
          </a:p>
          <a:p>
            <a:pPr marL="457200" lvl="0" indent="-304800" rtl="0">
              <a:lnSpc>
                <a:spcPct val="115000"/>
              </a:lnSpc>
              <a:spcBef>
                <a:spcPts val="0"/>
              </a:spcBef>
              <a:spcAft>
                <a:spcPts val="0"/>
              </a:spcAft>
              <a:buSzPts val="1200"/>
              <a:buChar char="●"/>
            </a:pPr>
            <a:r>
              <a:rPr lang="en-US"/>
              <a:t>Specific action plans should also be developed and be designated to appropriate offices/departments to ensure accountability and efficiency in implementing the plan.</a:t>
            </a:r>
            <a:endParaRPr/>
          </a:p>
        </p:txBody>
      </p:sp>
      <p:sp>
        <p:nvSpPr>
          <p:cNvPr id="434" name="Shape 4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Based on the results of the Visioning Exercise, Hazard Characterisation, Vulnerability and Capacity Analysis and Identification of Measure workshop, activities should be listed and be allocated financial resources.</a:t>
            </a:r>
            <a:endParaRPr/>
          </a:p>
          <a:p>
            <a:pPr marL="457200" lvl="0" indent="-304800" rtl="0">
              <a:lnSpc>
                <a:spcPct val="115000"/>
              </a:lnSpc>
              <a:spcBef>
                <a:spcPts val="0"/>
              </a:spcBef>
              <a:spcAft>
                <a:spcPts val="0"/>
              </a:spcAft>
              <a:buSzPts val="1200"/>
              <a:buChar char="●"/>
            </a:pPr>
            <a:r>
              <a:rPr lang="en-US"/>
              <a:t>Budget allocations should be compliant with existing laws and regulations pertaining to the disaster risk reduction &amp; management fund. </a:t>
            </a:r>
            <a:endParaRPr/>
          </a:p>
          <a:p>
            <a:pPr marL="0" marR="0" lvl="0" indent="0" algn="l" rtl="0">
              <a:spcBef>
                <a:spcPts val="0"/>
              </a:spcBef>
              <a:spcAft>
                <a:spcPts val="0"/>
              </a:spcAft>
              <a:buClr>
                <a:schemeClr val="dk1"/>
              </a:buClr>
              <a:buSzPts val="1200"/>
              <a:buFont typeface="Calibri"/>
              <a:buNone/>
            </a:pPr>
            <a:endParaRPr/>
          </a:p>
        </p:txBody>
      </p:sp>
      <p:sp>
        <p:nvSpPr>
          <p:cNvPr id="443" name="Shape 4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One of the biggest tasks is this process is the mainstreaming of the disaster risk reduction and management plan. The technical working group should be assertive in ensuring that other plans to be developed by the local government should be informed by the datasets, action plans and analysis in the DRRM plan.</a:t>
            </a:r>
            <a:endParaRPr/>
          </a:p>
          <a:p>
            <a:pPr marL="0" marR="0" lvl="0" indent="0" algn="l" rtl="0">
              <a:spcBef>
                <a:spcPts val="0"/>
              </a:spcBef>
              <a:spcAft>
                <a:spcPts val="0"/>
              </a:spcAft>
              <a:buClr>
                <a:schemeClr val="dk1"/>
              </a:buClr>
              <a:buSzPts val="1200"/>
              <a:buFont typeface="Calibri"/>
              <a:buNone/>
            </a:pPr>
            <a:endParaRPr/>
          </a:p>
        </p:txBody>
      </p:sp>
      <p:sp>
        <p:nvSpPr>
          <p:cNvPr id="453" name="Shape 4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To ensure community involvement and continuous improvement of the DRRM plans, various partnerships can be developed with other organisations and institutions.</a:t>
            </a:r>
            <a:endParaRPr/>
          </a:p>
          <a:p>
            <a:pPr marL="0" marR="0" lvl="0" indent="0" algn="l" rtl="0">
              <a:spcBef>
                <a:spcPts val="0"/>
              </a:spcBef>
              <a:spcAft>
                <a:spcPts val="0"/>
              </a:spcAft>
              <a:buClr>
                <a:schemeClr val="dk1"/>
              </a:buClr>
              <a:buSzPts val="1200"/>
              <a:buFont typeface="Calibri"/>
              <a:buNone/>
            </a:pPr>
            <a:endParaRPr/>
          </a:p>
        </p:txBody>
      </p:sp>
      <p:sp>
        <p:nvSpPr>
          <p:cNvPr id="462" name="Shape 4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73" name="Shape 4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81" name="Shape 4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Shape 48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88" name="Shape 4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a:t>As defined by the Philippine Disaster Risk Reduction and Management Act of 2010, the term “disaster” is a serious disruption of the functioning of a community or a society. This involves “risk” or the probability of widespread human, material, economic or environmental losses and impacts which exceeds the ability of the affected community or society to cope using its own resources.in the future. Thus, there is a need to minimise risk by reducing losses so that the limited available resources in a community or society can be allocated further to development initiatives.</a:t>
            </a:r>
            <a:endParaRPr/>
          </a:p>
          <a:p>
            <a:pPr marL="0" lvl="0" indent="0" rtl="0">
              <a:lnSpc>
                <a:spcPct val="115000"/>
              </a:lnSpc>
              <a:spcBef>
                <a:spcPts val="0"/>
              </a:spcBef>
              <a:spcAft>
                <a:spcPts val="0"/>
              </a:spcAft>
              <a:buClr>
                <a:schemeClr val="dk1"/>
              </a:buClr>
              <a:buSzPts val="1100"/>
              <a:buFont typeface="Arial"/>
              <a:buNone/>
            </a:pPr>
            <a:endParaRPr/>
          </a:p>
          <a:p>
            <a:pPr marL="0" lvl="0" indent="0" rtl="0">
              <a:lnSpc>
                <a:spcPct val="115000"/>
              </a:lnSpc>
              <a:spcBef>
                <a:spcPts val="0"/>
              </a:spcBef>
              <a:spcAft>
                <a:spcPts val="0"/>
              </a:spcAft>
              <a:buClr>
                <a:schemeClr val="dk1"/>
              </a:buClr>
              <a:buSzPts val="1100"/>
              <a:buFont typeface="Arial"/>
              <a:buNone/>
            </a:pPr>
            <a:r>
              <a:rPr lang="en-US"/>
              <a:t>To effectively manage this risk, there is a need to analyse the underlying factors that cause disasters.  Various literature in disaster research points to disaster risk as a combination of hazards (the natural and human-induced dangers that may cause disruptions), vulnerability (the characteristics of a community that make it susceptible to damages brought by hazards, like socio-economic factors, physical infrastructure and education level), exposure (elements that likely to experience the hazards) and capacity (strengths and resources present in the community).</a:t>
            </a:r>
            <a:endParaRPr/>
          </a:p>
          <a:p>
            <a:pPr marL="0" lvl="0" indent="0" rtl="0">
              <a:lnSpc>
                <a:spcPct val="115000"/>
              </a:lnSpc>
              <a:spcBef>
                <a:spcPts val="0"/>
              </a:spcBef>
              <a:spcAft>
                <a:spcPts val="0"/>
              </a:spcAft>
              <a:buClr>
                <a:schemeClr val="dk1"/>
              </a:buClr>
              <a:buSzPts val="1100"/>
              <a:buFont typeface="Arial"/>
              <a:buNone/>
            </a:pPr>
            <a:endParaRPr/>
          </a:p>
          <a:p>
            <a:pPr marL="0" lvl="0" indent="0" rtl="0">
              <a:lnSpc>
                <a:spcPct val="115000"/>
              </a:lnSpc>
              <a:spcBef>
                <a:spcPts val="0"/>
              </a:spcBef>
              <a:spcAft>
                <a:spcPts val="0"/>
              </a:spcAft>
              <a:buClr>
                <a:schemeClr val="dk1"/>
              </a:buClr>
              <a:buSzPts val="1100"/>
              <a:buFont typeface="Arial"/>
              <a:buNone/>
            </a:pPr>
            <a:r>
              <a:rPr lang="en-US"/>
              <a:t> As the World Risk Index report in 2013 points out: “A country’s risk of becoming the victim of a disaster is not determined solely by its exposure to natural hazards, but to a crucial extent also by the society’s state of development.”</a:t>
            </a:r>
            <a:endParaRPr/>
          </a:p>
          <a:p>
            <a:pPr marL="0" marR="0" lvl="0" indent="0" algn="l" rtl="0">
              <a:spcBef>
                <a:spcPts val="0"/>
              </a:spcBef>
              <a:spcAft>
                <a:spcPts val="0"/>
              </a:spcAft>
              <a:buClr>
                <a:schemeClr val="dk1"/>
              </a:buClr>
              <a:buSzPts val="1200"/>
              <a:buFont typeface="Calibri"/>
              <a:buNone/>
            </a:pPr>
            <a:endParaRP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97" name="Shape 4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A plan serves as a guide to achieve sustainable development. It highlights the importance of mainstreaming disaster risk reduction in the development process. This involves various facets of governance, socio-economic planning, policy setting, community involvement and partnerships, and financial management (Plan International, 2011).</a:t>
            </a:r>
            <a:endParaRPr/>
          </a:p>
          <a:p>
            <a:pPr marL="0" marR="0" lvl="0" indent="0" algn="l" rtl="0">
              <a:spcBef>
                <a:spcPts val="0"/>
              </a:spcBef>
              <a:spcAft>
                <a:spcPts val="0"/>
              </a:spcAft>
              <a:buClr>
                <a:schemeClr val="dk1"/>
              </a:buClr>
              <a:buSzPts val="1200"/>
              <a:buFont typeface="Calibri"/>
              <a:buNone/>
            </a:pPr>
            <a:endParaRPr/>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Char char="●"/>
            </a:pPr>
            <a:r>
              <a:rPr lang="en-US"/>
              <a:t>The Sendai Framework of Action for Disaster Risk Reduction 2015-2030 is an international agreement that underscores the role of governments in reducing losses due to disasters. This also emphasises the need for inclusion and cooperation of different stakeholders (eg. Private sector) in pursuing a sustainable development agenda (UNISDR, 2015).</a:t>
            </a:r>
            <a:endParaRPr/>
          </a:p>
          <a:p>
            <a:pPr marL="457200" lvl="0" indent="-304800" rtl="0">
              <a:lnSpc>
                <a:spcPct val="115000"/>
              </a:lnSpc>
              <a:spcBef>
                <a:spcPts val="0"/>
              </a:spcBef>
              <a:spcAft>
                <a:spcPts val="0"/>
              </a:spcAft>
              <a:buSzPts val="1200"/>
              <a:buChar char="●"/>
            </a:pPr>
            <a:r>
              <a:rPr lang="en-US"/>
              <a:t>Realising that different communities face varying risks and the immediate need to attend to such, the Sendai Framework calls for strengthening the capacities of local governments for laying strategies in disaster risk reduction and management. It points to local government’s role in pursuing four priorities of actions to achieve the seven identified targets of the framework.</a:t>
            </a:r>
            <a:endParaRPr/>
          </a:p>
          <a:p>
            <a:pPr marL="0" marR="0" lvl="0" indent="0" algn="l" rtl="0">
              <a:spcBef>
                <a:spcPts val="0"/>
              </a:spcBef>
              <a:spcAft>
                <a:spcPts val="0"/>
              </a:spcAft>
              <a:buClr>
                <a:schemeClr val="dk1"/>
              </a:buClr>
              <a:buSzPts val="1200"/>
              <a:buFont typeface="Calibri"/>
              <a:buNone/>
            </a:pPr>
            <a:endParaRPr/>
          </a:p>
        </p:txBody>
      </p:sp>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a:t>The Philippine government developed a national disaster risk reduction and management framework that rests on four pillars, namely:</a:t>
            </a:r>
            <a:endParaRPr/>
          </a:p>
          <a:p>
            <a:pPr marL="457200" lvl="0" indent="-304800" rtl="0">
              <a:lnSpc>
                <a:spcPct val="115000"/>
              </a:lnSpc>
              <a:spcBef>
                <a:spcPts val="0"/>
              </a:spcBef>
              <a:spcAft>
                <a:spcPts val="0"/>
              </a:spcAft>
              <a:buSzPts val="1200"/>
              <a:buChar char="●"/>
            </a:pPr>
            <a:r>
              <a:rPr lang="en-US"/>
              <a:t>Disaster Prevention and Mitigation (spearheaded by the Department of Science and Technology)</a:t>
            </a:r>
            <a:endParaRPr/>
          </a:p>
          <a:p>
            <a:pPr marL="457200" lvl="0" indent="-304800" rtl="0">
              <a:lnSpc>
                <a:spcPct val="115000"/>
              </a:lnSpc>
              <a:spcBef>
                <a:spcPts val="0"/>
              </a:spcBef>
              <a:spcAft>
                <a:spcPts val="0"/>
              </a:spcAft>
              <a:buSzPts val="1200"/>
              <a:buChar char="●"/>
            </a:pPr>
            <a:r>
              <a:rPr lang="en-US"/>
              <a:t>Disaster Preparedness (led by the Department of Interior and Local Government)</a:t>
            </a:r>
            <a:endParaRPr/>
          </a:p>
          <a:p>
            <a:pPr marL="457200" lvl="0" indent="-304800" rtl="0">
              <a:lnSpc>
                <a:spcPct val="115000"/>
              </a:lnSpc>
              <a:spcBef>
                <a:spcPts val="0"/>
              </a:spcBef>
              <a:spcAft>
                <a:spcPts val="0"/>
              </a:spcAft>
              <a:buSzPts val="1200"/>
              <a:buChar char="●"/>
            </a:pPr>
            <a:r>
              <a:rPr lang="en-US"/>
              <a:t>Disaster Response (with the Department of Social Welfare and Development at the helm), and</a:t>
            </a:r>
            <a:endParaRPr/>
          </a:p>
          <a:p>
            <a:pPr marL="457200" lvl="0" indent="-304800" rtl="0">
              <a:lnSpc>
                <a:spcPct val="115000"/>
              </a:lnSpc>
              <a:spcBef>
                <a:spcPts val="0"/>
              </a:spcBef>
              <a:spcAft>
                <a:spcPts val="0"/>
              </a:spcAft>
              <a:buSzPts val="1200"/>
              <a:buChar char="●"/>
            </a:pPr>
            <a:r>
              <a:rPr lang="en-US"/>
              <a:t>Disaster Recovery and Rehabilitation (primarily steered by the National Economic and Development Authority)</a:t>
            </a:r>
            <a:endParaRPr/>
          </a:p>
          <a:p>
            <a:pPr marL="0" lvl="0" indent="0" rtl="0">
              <a:lnSpc>
                <a:spcPct val="115000"/>
              </a:lnSpc>
              <a:spcBef>
                <a:spcPts val="0"/>
              </a:spcBef>
              <a:spcAft>
                <a:spcPts val="0"/>
              </a:spcAft>
              <a:buClr>
                <a:schemeClr val="dk1"/>
              </a:buClr>
              <a:buSzPts val="1100"/>
              <a:buFont typeface="Arial"/>
              <a:buNone/>
            </a:pPr>
            <a:endParaRPr/>
          </a:p>
          <a:p>
            <a:pPr marL="0" lvl="0" indent="0" rtl="0">
              <a:lnSpc>
                <a:spcPct val="115000"/>
              </a:lnSpc>
              <a:spcBef>
                <a:spcPts val="0"/>
              </a:spcBef>
              <a:spcAft>
                <a:spcPts val="0"/>
              </a:spcAft>
              <a:buClr>
                <a:schemeClr val="dk1"/>
              </a:buClr>
              <a:buSzPts val="1100"/>
              <a:buFont typeface="Arial"/>
              <a:buNone/>
            </a:pPr>
            <a:r>
              <a:rPr lang="en-US"/>
              <a:t>This framework relies that there will be lessons learned in each disaster events which can be then used to improve the government’s plans and protocols. It is envisioned that will lead into an eventual adoption of a proactive approach that focuses on prevention and mitigation  and preparedness from a previous reactive attitude focusing on response, recovery and rehabilitation.</a:t>
            </a:r>
            <a:endParaRPr/>
          </a:p>
          <a:p>
            <a:pPr marL="0" lvl="0" indent="0" rtl="0">
              <a:lnSpc>
                <a:spcPct val="115000"/>
              </a:lnSpc>
              <a:spcBef>
                <a:spcPts val="0"/>
              </a:spcBef>
              <a:spcAft>
                <a:spcPts val="0"/>
              </a:spcAft>
              <a:buClr>
                <a:schemeClr val="dk1"/>
              </a:buClr>
              <a:buSzPts val="1100"/>
              <a:buFont typeface="Arial"/>
              <a:buNone/>
            </a:pPr>
            <a:r>
              <a:rPr lang="en-US"/>
              <a:t>This approach is primarily based on economics. Based on observations made by former Federal Emergency Management Agency head James Lee Witt, “every dollar spent on mitigation is five dollars saved” (that should have been spent on response and recovery) (Holloway, as quoted by Goodyear, 2013)</a:t>
            </a:r>
            <a:endParaRPr/>
          </a:p>
          <a:p>
            <a:pPr marL="0" marR="0" lvl="0" indent="0" algn="l" rtl="0">
              <a:spcBef>
                <a:spcPts val="0"/>
              </a:spcBef>
              <a:spcAft>
                <a:spcPts val="0"/>
              </a:spcAft>
              <a:buClr>
                <a:schemeClr val="dk1"/>
              </a:buClr>
              <a:buSzPts val="1200"/>
              <a:buFont typeface="Calibri"/>
              <a:buNone/>
            </a:pPr>
            <a:endParaRPr/>
          </a:p>
        </p:txBody>
      </p:sp>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914400" y="2130425"/>
            <a:ext cx="10363200" cy="1470024"/>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3" name="Shape 13"/>
          <p:cNvSpPr txBox="1">
            <a:spLocks noGrp="1"/>
          </p:cNvSpPr>
          <p:nvPr>
            <p:ph type="subTitle" idx="1"/>
          </p:nvPr>
        </p:nvSpPr>
        <p:spPr>
          <a:xfrm>
            <a:off x="1828800" y="3886200"/>
            <a:ext cx="8534399" cy="17526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640"/>
              </a:spcBef>
              <a:spcAft>
                <a:spcPts val="0"/>
              </a:spcAft>
              <a:buClr>
                <a:srgbClr val="888888"/>
              </a:buClr>
              <a:buSzPts val="1400"/>
              <a:buFont typeface="Arial"/>
              <a:buNone/>
              <a:defRPr sz="3200" b="0" i="0" u="none" strike="noStrike" cap="none">
                <a:solidFill>
                  <a:srgbClr val="888888"/>
                </a:solidFill>
                <a:latin typeface="Calibri"/>
                <a:ea typeface="Calibri"/>
                <a:cs typeface="Calibri"/>
                <a:sym typeface="Calibri"/>
              </a:defRPr>
            </a:lvl1pPr>
            <a:lvl2pPr marL="457200" marR="0" lvl="1" indent="0" algn="ctr" rtl="0">
              <a:lnSpc>
                <a:spcPct val="100000"/>
              </a:lnSpc>
              <a:spcBef>
                <a:spcPts val="560"/>
              </a:spcBef>
              <a:spcAft>
                <a:spcPts val="0"/>
              </a:spcAft>
              <a:buClr>
                <a:srgbClr val="888888"/>
              </a:buClr>
              <a:buSzPts val="1400"/>
              <a:buFont typeface="Arial"/>
              <a:buNone/>
              <a:defRPr sz="28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480"/>
              </a:spcBef>
              <a:spcAft>
                <a:spcPts val="0"/>
              </a:spcAft>
              <a:buClr>
                <a:srgbClr val="888888"/>
              </a:buClr>
              <a:buSzPts val="1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4165600" y="6356351"/>
            <a:ext cx="3860799"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8737600" y="5952067"/>
            <a:ext cx="2844800" cy="76940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rot="5400000">
            <a:off x="7285037" y="1828801"/>
            <a:ext cx="5851525" cy="2743199"/>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70" name="Shape 70"/>
          <p:cNvSpPr txBox="1">
            <a:spLocks noGrp="1"/>
          </p:cNvSpPr>
          <p:nvPr>
            <p:ph type="body" idx="1"/>
          </p:nvPr>
        </p:nvSpPr>
        <p:spPr>
          <a:xfrm rot="5400000">
            <a:off x="1697037" y="-812798"/>
            <a:ext cx="5851525" cy="80264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4165600" y="6356351"/>
            <a:ext cx="3860799"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8737600" y="5952067"/>
            <a:ext cx="2844800" cy="76940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963083" y="4406901"/>
            <a:ext cx="10363200" cy="136207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4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9" name="Shape 19"/>
          <p:cNvSpPr txBox="1">
            <a:spLocks noGrp="1"/>
          </p:cNvSpPr>
          <p:nvPr>
            <p:ph type="body" idx="1"/>
          </p:nvPr>
        </p:nvSpPr>
        <p:spPr>
          <a:xfrm>
            <a:off x="963083" y="2906713"/>
            <a:ext cx="10363200" cy="1500187"/>
          </a:xfrm>
          <a:prstGeom prst="rect">
            <a:avLst/>
          </a:prstGeom>
          <a:noFill/>
          <a:ln>
            <a:noFill/>
          </a:ln>
        </p:spPr>
        <p:txBody>
          <a:bodyPr spcFirstLastPara="1" wrap="square" lIns="91425" tIns="91425" rIns="91425" bIns="91425" anchor="b" anchorCtr="0"/>
          <a:lstStyle>
            <a:lvl1pPr marL="457200" marR="0" lvl="0" indent="-355600" algn="l" rtl="0">
              <a:lnSpc>
                <a:spcPct val="100000"/>
              </a:lnSpc>
              <a:spcBef>
                <a:spcPts val="400"/>
              </a:spcBef>
              <a:spcAft>
                <a:spcPts val="0"/>
              </a:spcAft>
              <a:buClr>
                <a:srgbClr val="888888"/>
              </a:buClr>
              <a:buSzPts val="2000"/>
              <a:buFont typeface="Arial"/>
              <a:buChar char="●"/>
              <a:defRPr sz="2000" b="0" i="0" u="none" strike="noStrike" cap="none">
                <a:solidFill>
                  <a:srgbClr val="888888"/>
                </a:solidFill>
                <a:latin typeface="Calibri"/>
                <a:ea typeface="Calibri"/>
                <a:cs typeface="Calibri"/>
                <a:sym typeface="Calibri"/>
              </a:defRPr>
            </a:lvl1pPr>
            <a:lvl2pPr marL="914400" marR="0" lvl="1" indent="-342900" algn="l" rtl="0">
              <a:lnSpc>
                <a:spcPct val="100000"/>
              </a:lnSpc>
              <a:spcBef>
                <a:spcPts val="360"/>
              </a:spcBef>
              <a:spcAft>
                <a:spcPts val="0"/>
              </a:spcAft>
              <a:buClr>
                <a:srgbClr val="888888"/>
              </a:buClr>
              <a:buSzPts val="1800"/>
              <a:buFont typeface="Arial"/>
              <a:buChar char="○"/>
              <a:defRPr sz="1800" b="0" i="0" u="none" strike="noStrike" cap="none">
                <a:solidFill>
                  <a:srgbClr val="888888"/>
                </a:solidFill>
                <a:latin typeface="Calibri"/>
                <a:ea typeface="Calibri"/>
                <a:cs typeface="Calibri"/>
                <a:sym typeface="Calibri"/>
              </a:defRPr>
            </a:lvl2pPr>
            <a:lvl3pPr marL="1371600" marR="0" lvl="2" indent="-330200" algn="l" rtl="0">
              <a:lnSpc>
                <a:spcPct val="100000"/>
              </a:lnSpc>
              <a:spcBef>
                <a:spcPts val="320"/>
              </a:spcBef>
              <a:spcAft>
                <a:spcPts val="0"/>
              </a:spcAft>
              <a:buClr>
                <a:srgbClr val="888888"/>
              </a:buClr>
              <a:buSzPts val="1600"/>
              <a:buFont typeface="Arial"/>
              <a:buChar char="■"/>
              <a:defRPr sz="1600" b="0" i="0" u="none" strike="noStrike" cap="none">
                <a:solidFill>
                  <a:srgbClr val="888888"/>
                </a:solidFill>
                <a:latin typeface="Calibri"/>
                <a:ea typeface="Calibri"/>
                <a:cs typeface="Calibri"/>
                <a:sym typeface="Calibri"/>
              </a:defRPr>
            </a:lvl3pPr>
            <a:lvl4pPr marL="1828800" marR="0" lvl="3" indent="-317500" algn="l" rtl="0">
              <a:lnSpc>
                <a:spcPct val="100000"/>
              </a:lnSpc>
              <a:spcBef>
                <a:spcPts val="280"/>
              </a:spcBef>
              <a:spcAft>
                <a:spcPts val="0"/>
              </a:spcAft>
              <a:buClr>
                <a:srgbClr val="888888"/>
              </a:buClr>
              <a:buSzPts val="1400"/>
              <a:buFont typeface="Arial"/>
              <a:buChar char="●"/>
              <a:defRPr sz="1400" b="0" i="0" u="none" strike="noStrike" cap="none">
                <a:solidFill>
                  <a:srgbClr val="888888"/>
                </a:solidFill>
                <a:latin typeface="Calibri"/>
                <a:ea typeface="Calibri"/>
                <a:cs typeface="Calibri"/>
                <a:sym typeface="Calibri"/>
              </a:defRPr>
            </a:lvl4pPr>
            <a:lvl5pPr marL="2286000" marR="0" lvl="4" indent="-317500" algn="l" rtl="0">
              <a:lnSpc>
                <a:spcPct val="100000"/>
              </a:lnSpc>
              <a:spcBef>
                <a:spcPts val="280"/>
              </a:spcBef>
              <a:spcAft>
                <a:spcPts val="0"/>
              </a:spcAft>
              <a:buClr>
                <a:srgbClr val="888888"/>
              </a:buClr>
              <a:buSzPts val="1400"/>
              <a:buFont typeface="Arial"/>
              <a:buChar char="○"/>
              <a:defRPr sz="1400" b="0" i="0" u="none" strike="noStrike" cap="none">
                <a:solidFill>
                  <a:srgbClr val="888888"/>
                </a:solidFill>
                <a:latin typeface="Calibri"/>
                <a:ea typeface="Calibri"/>
                <a:cs typeface="Calibri"/>
                <a:sym typeface="Calibri"/>
              </a:defRPr>
            </a:lvl5pPr>
            <a:lvl6pPr marL="2743200" marR="0" lvl="5" indent="-317500" algn="l" rtl="0">
              <a:lnSpc>
                <a:spcPct val="100000"/>
              </a:lnSpc>
              <a:spcBef>
                <a:spcPts val="280"/>
              </a:spcBef>
              <a:spcAft>
                <a:spcPts val="0"/>
              </a:spcAft>
              <a:buClr>
                <a:srgbClr val="888888"/>
              </a:buClr>
              <a:buSzPts val="1400"/>
              <a:buFont typeface="Arial"/>
              <a:buChar char="■"/>
              <a:defRPr sz="1400" b="0" i="0" u="none" strike="noStrike" cap="none">
                <a:solidFill>
                  <a:srgbClr val="888888"/>
                </a:solidFill>
                <a:latin typeface="Calibri"/>
                <a:ea typeface="Calibri"/>
                <a:cs typeface="Calibri"/>
                <a:sym typeface="Calibri"/>
              </a:defRPr>
            </a:lvl6pPr>
            <a:lvl7pPr marL="3200400" marR="0" lvl="6" indent="-317500" algn="l" rtl="0">
              <a:lnSpc>
                <a:spcPct val="100000"/>
              </a:lnSpc>
              <a:spcBef>
                <a:spcPts val="280"/>
              </a:spcBef>
              <a:spcAft>
                <a:spcPts val="0"/>
              </a:spcAft>
              <a:buClr>
                <a:srgbClr val="888888"/>
              </a:buClr>
              <a:buSzPts val="1400"/>
              <a:buFont typeface="Arial"/>
              <a:buChar char="●"/>
              <a:defRPr sz="1400" b="0" i="0" u="none" strike="noStrike" cap="none">
                <a:solidFill>
                  <a:srgbClr val="888888"/>
                </a:solidFill>
                <a:latin typeface="Calibri"/>
                <a:ea typeface="Calibri"/>
                <a:cs typeface="Calibri"/>
                <a:sym typeface="Calibri"/>
              </a:defRPr>
            </a:lvl7pPr>
            <a:lvl8pPr marL="3657600" marR="0" lvl="7" indent="-317500" algn="l" rtl="0">
              <a:lnSpc>
                <a:spcPct val="100000"/>
              </a:lnSpc>
              <a:spcBef>
                <a:spcPts val="280"/>
              </a:spcBef>
              <a:spcAft>
                <a:spcPts val="0"/>
              </a:spcAft>
              <a:buClr>
                <a:srgbClr val="888888"/>
              </a:buClr>
              <a:buSzPts val="1400"/>
              <a:buFont typeface="Arial"/>
              <a:buChar char="○"/>
              <a:defRPr sz="1400" b="0" i="0" u="none" strike="noStrike" cap="none">
                <a:solidFill>
                  <a:srgbClr val="888888"/>
                </a:solidFill>
                <a:latin typeface="Calibri"/>
                <a:ea typeface="Calibri"/>
                <a:cs typeface="Calibri"/>
                <a:sym typeface="Calibri"/>
              </a:defRPr>
            </a:lvl8pPr>
            <a:lvl9pPr marL="4114800" marR="0" lvl="8" indent="-317500" algn="l" rtl="0">
              <a:lnSpc>
                <a:spcPct val="100000"/>
              </a:lnSpc>
              <a:spcBef>
                <a:spcPts val="280"/>
              </a:spcBef>
              <a:spcAft>
                <a:spcPts val="0"/>
              </a:spcAft>
              <a:buClr>
                <a:srgbClr val="888888"/>
              </a:buClr>
              <a:buSzPts val="1400"/>
              <a:buFont typeface="Arial"/>
              <a:buChar char="■"/>
              <a:defRPr sz="1400" b="0" i="0" u="none" strike="noStrike" cap="none">
                <a:solidFill>
                  <a:srgbClr val="888888"/>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165600" y="6356351"/>
            <a:ext cx="3860799"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737600" y="5952067"/>
            <a:ext cx="2844800" cy="76940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609600" y="274637"/>
            <a:ext cx="10972799" cy="11430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25" name="Shape 25"/>
          <p:cNvSpPr txBox="1">
            <a:spLocks noGrp="1"/>
          </p:cNvSpPr>
          <p:nvPr>
            <p:ph type="body" idx="1"/>
          </p:nvPr>
        </p:nvSpPr>
        <p:spPr>
          <a:xfrm>
            <a:off x="609600" y="1600200"/>
            <a:ext cx="5384799" cy="4525963"/>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body" idx="2"/>
          </p:nvPr>
        </p:nvSpPr>
        <p:spPr>
          <a:xfrm>
            <a:off x="6197600" y="1600200"/>
            <a:ext cx="5384799" cy="4525963"/>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4165600" y="6356351"/>
            <a:ext cx="3860799"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8737600" y="5952067"/>
            <a:ext cx="2844800" cy="76940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609600" y="274637"/>
            <a:ext cx="10972799" cy="11430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32" name="Shape 32"/>
          <p:cNvSpPr txBox="1">
            <a:spLocks noGrp="1"/>
          </p:cNvSpPr>
          <p:nvPr>
            <p:ph type="body" idx="1"/>
          </p:nvPr>
        </p:nvSpPr>
        <p:spPr>
          <a:xfrm>
            <a:off x="609600" y="1535112"/>
            <a:ext cx="5386917" cy="639762"/>
          </a:xfrm>
          <a:prstGeom prst="rect">
            <a:avLst/>
          </a:prstGeom>
          <a:noFill/>
          <a:ln>
            <a:noFill/>
          </a:ln>
        </p:spPr>
        <p:txBody>
          <a:bodyPr spcFirstLastPara="1" wrap="square" lIns="91425" tIns="91425" rIns="91425" bIns="91425" anchor="b" anchorCtr="0"/>
          <a:lstStyle>
            <a:lvl1pPr marL="457200" marR="0" lvl="0" indent="-381000" algn="l" rtl="0">
              <a:lnSpc>
                <a:spcPct val="100000"/>
              </a:lnSpc>
              <a:spcBef>
                <a:spcPts val="480"/>
              </a:spcBef>
              <a:spcAft>
                <a:spcPts val="0"/>
              </a:spcAft>
              <a:buClr>
                <a:schemeClr val="dk1"/>
              </a:buClr>
              <a:buSzPts val="2400"/>
              <a:buFont typeface="Arial"/>
              <a:buChar char="●"/>
              <a:defRPr sz="2400" b="1"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1"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body" idx="2"/>
          </p:nvPr>
        </p:nvSpPr>
        <p:spPr>
          <a:xfrm>
            <a:off x="609600" y="2174875"/>
            <a:ext cx="5386917" cy="3951287"/>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3"/>
          </p:nvPr>
        </p:nvSpPr>
        <p:spPr>
          <a:xfrm>
            <a:off x="6193367" y="1535112"/>
            <a:ext cx="5389032" cy="639762"/>
          </a:xfrm>
          <a:prstGeom prst="rect">
            <a:avLst/>
          </a:prstGeom>
          <a:noFill/>
          <a:ln>
            <a:noFill/>
          </a:ln>
        </p:spPr>
        <p:txBody>
          <a:bodyPr spcFirstLastPara="1" wrap="square" lIns="91425" tIns="91425" rIns="91425" bIns="91425" anchor="b" anchorCtr="0"/>
          <a:lstStyle>
            <a:lvl1pPr marL="457200" marR="0" lvl="0" indent="-381000" algn="l" rtl="0">
              <a:lnSpc>
                <a:spcPct val="100000"/>
              </a:lnSpc>
              <a:spcBef>
                <a:spcPts val="480"/>
              </a:spcBef>
              <a:spcAft>
                <a:spcPts val="0"/>
              </a:spcAft>
              <a:buClr>
                <a:schemeClr val="dk1"/>
              </a:buClr>
              <a:buSzPts val="2400"/>
              <a:buFont typeface="Arial"/>
              <a:buChar char="●"/>
              <a:defRPr sz="2400" b="1"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1"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body" idx="4"/>
          </p:nvPr>
        </p:nvSpPr>
        <p:spPr>
          <a:xfrm>
            <a:off x="6193367" y="2174875"/>
            <a:ext cx="5389032" cy="3951287"/>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4165600" y="6356351"/>
            <a:ext cx="3860799"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8737600" y="5952067"/>
            <a:ext cx="2844800" cy="76940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609600" y="274637"/>
            <a:ext cx="10972799" cy="11430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41" name="Shape 41"/>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4165600" y="6356351"/>
            <a:ext cx="3860799"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8737600" y="5952067"/>
            <a:ext cx="2844800" cy="76940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Shape 45"/>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ftr" idx="11"/>
          </p:nvPr>
        </p:nvSpPr>
        <p:spPr>
          <a:xfrm>
            <a:off x="4165600" y="6356351"/>
            <a:ext cx="3860799"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sldNum" idx="12"/>
          </p:nvPr>
        </p:nvSpPr>
        <p:spPr>
          <a:xfrm>
            <a:off x="8737600" y="5952067"/>
            <a:ext cx="2844800" cy="76940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609600" y="273050"/>
            <a:ext cx="4011084" cy="116204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50" name="Shape 50"/>
          <p:cNvSpPr txBox="1">
            <a:spLocks noGrp="1"/>
          </p:cNvSpPr>
          <p:nvPr>
            <p:ph type="body" idx="1"/>
          </p:nvPr>
        </p:nvSpPr>
        <p:spPr>
          <a:xfrm>
            <a:off x="4766732" y="273051"/>
            <a:ext cx="6815666" cy="5853112"/>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2"/>
          </p:nvPr>
        </p:nvSpPr>
        <p:spPr>
          <a:xfrm>
            <a:off x="609600" y="1435100"/>
            <a:ext cx="4011084" cy="4691063"/>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2pPr>
            <a:lvl3pPr marL="1371600" marR="0" lvl="2"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3pPr>
            <a:lvl4pPr marL="1828800" marR="0" lvl="3" indent="-285750" algn="l" rtl="0">
              <a:lnSpc>
                <a:spcPct val="100000"/>
              </a:lnSpc>
              <a:spcBef>
                <a:spcPts val="18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4pPr>
            <a:lvl5pPr marL="2286000" marR="0" lvl="4" indent="-285750" algn="l" rtl="0">
              <a:lnSpc>
                <a:spcPct val="100000"/>
              </a:lnSpc>
              <a:spcBef>
                <a:spcPts val="18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5pPr>
            <a:lvl6pPr marL="2743200" marR="0" lvl="5" indent="-285750" algn="l" rtl="0">
              <a:lnSpc>
                <a:spcPct val="100000"/>
              </a:lnSpc>
              <a:spcBef>
                <a:spcPts val="18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6pPr>
            <a:lvl7pPr marL="3200400" marR="0" lvl="6" indent="-285750" algn="l" rtl="0">
              <a:lnSpc>
                <a:spcPct val="100000"/>
              </a:lnSpc>
              <a:spcBef>
                <a:spcPts val="18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7pPr>
            <a:lvl8pPr marL="3657600" marR="0" lvl="7" indent="-285750" algn="l" rtl="0">
              <a:lnSpc>
                <a:spcPct val="100000"/>
              </a:lnSpc>
              <a:spcBef>
                <a:spcPts val="18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8pPr>
            <a:lvl9pPr marL="4114800" marR="0" lvl="8" indent="-285750" algn="l" rtl="0">
              <a:lnSpc>
                <a:spcPct val="100000"/>
              </a:lnSpc>
              <a:spcBef>
                <a:spcPts val="18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4165600" y="6356351"/>
            <a:ext cx="3860799"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8737600" y="5952067"/>
            <a:ext cx="2844800" cy="76940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2389716" y="4800600"/>
            <a:ext cx="7315200" cy="566737"/>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57" name="Shape 57"/>
          <p:cNvSpPr>
            <a:spLocks noGrp="1"/>
          </p:cNvSpPr>
          <p:nvPr>
            <p:ph type="pic" idx="2"/>
          </p:nvPr>
        </p:nvSpPr>
        <p:spPr>
          <a:xfrm>
            <a:off x="2389716" y="612775"/>
            <a:ext cx="7315200" cy="41148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1"/>
          </p:nvPr>
        </p:nvSpPr>
        <p:spPr>
          <a:xfrm>
            <a:off x="2389716" y="5367337"/>
            <a:ext cx="7315200" cy="804861"/>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2pPr>
            <a:lvl3pPr marL="1371600" marR="0" lvl="2"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3pPr>
            <a:lvl4pPr marL="1828800" marR="0" lvl="3" indent="-285750" algn="l" rtl="0">
              <a:lnSpc>
                <a:spcPct val="100000"/>
              </a:lnSpc>
              <a:spcBef>
                <a:spcPts val="18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4pPr>
            <a:lvl5pPr marL="2286000" marR="0" lvl="4" indent="-285750" algn="l" rtl="0">
              <a:lnSpc>
                <a:spcPct val="100000"/>
              </a:lnSpc>
              <a:spcBef>
                <a:spcPts val="18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5pPr>
            <a:lvl6pPr marL="2743200" marR="0" lvl="5" indent="-285750" algn="l" rtl="0">
              <a:lnSpc>
                <a:spcPct val="100000"/>
              </a:lnSpc>
              <a:spcBef>
                <a:spcPts val="18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6pPr>
            <a:lvl7pPr marL="3200400" marR="0" lvl="6" indent="-285750" algn="l" rtl="0">
              <a:lnSpc>
                <a:spcPct val="100000"/>
              </a:lnSpc>
              <a:spcBef>
                <a:spcPts val="18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7pPr>
            <a:lvl8pPr marL="3657600" marR="0" lvl="7" indent="-285750" algn="l" rtl="0">
              <a:lnSpc>
                <a:spcPct val="100000"/>
              </a:lnSpc>
              <a:spcBef>
                <a:spcPts val="18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8pPr>
            <a:lvl9pPr marL="4114800" marR="0" lvl="8" indent="-285750" algn="l" rtl="0">
              <a:lnSpc>
                <a:spcPct val="100000"/>
              </a:lnSpc>
              <a:spcBef>
                <a:spcPts val="18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4165600" y="6356351"/>
            <a:ext cx="3860799"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8737600" y="5952067"/>
            <a:ext cx="2844800" cy="76940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609600" y="274637"/>
            <a:ext cx="10972799" cy="11430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64" name="Shape 64"/>
          <p:cNvSpPr txBox="1">
            <a:spLocks noGrp="1"/>
          </p:cNvSpPr>
          <p:nvPr>
            <p:ph type="body" idx="1"/>
          </p:nvPr>
        </p:nvSpPr>
        <p:spPr>
          <a:xfrm rot="5400000">
            <a:off x="3833018" y="-1623217"/>
            <a:ext cx="4525963" cy="10972799"/>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4165600" y="6356351"/>
            <a:ext cx="3860799"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737600" y="5952067"/>
            <a:ext cx="2844800" cy="76940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sldNum" idx="12"/>
          </p:nvPr>
        </p:nvSpPr>
        <p:spPr>
          <a:xfrm>
            <a:off x="8737600" y="5952067"/>
            <a:ext cx="2844800" cy="76940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a:p>
            <a:pPr marL="0" lvl="0" indent="0">
              <a:spcBef>
                <a:spcPts val="0"/>
              </a:spcBef>
              <a:spcAft>
                <a:spcPts val="0"/>
              </a:spcAft>
              <a:buNone/>
            </a:pPr>
            <a:r>
              <a:rPr lang="en-US"/>
              <a:t>7/3/17</a:t>
            </a:r>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p:nvPr/>
        </p:nvSpPr>
        <p:spPr>
          <a:xfrm>
            <a:off x="30" y="-7"/>
            <a:ext cx="12192000" cy="6858000"/>
          </a:xfrm>
          <a:prstGeom prst="rect">
            <a:avLst/>
          </a:prstGeom>
          <a:solidFill>
            <a:srgbClr val="1B77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9C61D"/>
              </a:buClr>
              <a:buSzPts val="1800"/>
              <a:buFont typeface="Calibri"/>
              <a:buNone/>
            </a:pPr>
            <a:r>
              <a:rPr lang="en-US" sz="1800" b="0" i="0" u="none" strike="noStrike" cap="none" smtClean="0">
                <a:solidFill>
                  <a:srgbClr val="F9C61D"/>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79" name="Shape 79"/>
          <p:cNvSpPr txBox="1"/>
          <p:nvPr/>
        </p:nvSpPr>
        <p:spPr>
          <a:xfrm>
            <a:off x="25" y="3899175"/>
            <a:ext cx="12192000" cy="2958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800"/>
              <a:buFont typeface="Arial"/>
              <a:buNone/>
            </a:pPr>
            <a:r>
              <a:rPr lang="en-US" sz="4000" b="1">
                <a:solidFill>
                  <a:schemeClr val="lt1"/>
                </a:solidFill>
              </a:rPr>
              <a:t>Disaster Risk Reduction </a:t>
            </a:r>
            <a:r>
              <a:rPr lang="en-US" sz="4000" b="1" i="0" strike="noStrike" cap="none">
                <a:solidFill>
                  <a:schemeClr val="lt1"/>
                </a:solidFill>
                <a:latin typeface="Arial"/>
                <a:ea typeface="Arial"/>
                <a:cs typeface="Arial"/>
                <a:sym typeface="Arial"/>
              </a:rPr>
              <a:t>Planning with Local Government</a:t>
            </a:r>
            <a:endParaRPr sz="3000" b="1">
              <a:solidFill>
                <a:schemeClr val="lt1"/>
              </a:solidFill>
            </a:endParaRPr>
          </a:p>
          <a:p>
            <a:pPr marL="0" marR="0" lvl="0" indent="0" algn="ctr" rtl="0">
              <a:lnSpc>
                <a:spcPct val="100000"/>
              </a:lnSpc>
              <a:spcBef>
                <a:spcPts val="0"/>
              </a:spcBef>
              <a:spcAft>
                <a:spcPts val="0"/>
              </a:spcAft>
              <a:buClr>
                <a:schemeClr val="lt1"/>
              </a:buClr>
              <a:buSzPts val="4800"/>
              <a:buFont typeface="Arial"/>
              <a:buNone/>
            </a:pPr>
            <a:endParaRPr sz="3000" b="1">
              <a:solidFill>
                <a:schemeClr val="lt1"/>
              </a:solidFill>
            </a:endParaRPr>
          </a:p>
          <a:p>
            <a:pPr marL="0" marR="0" lvl="0" indent="0" algn="ctr" rtl="0">
              <a:lnSpc>
                <a:spcPct val="100000"/>
              </a:lnSpc>
              <a:spcBef>
                <a:spcPts val="0"/>
              </a:spcBef>
              <a:spcAft>
                <a:spcPts val="0"/>
              </a:spcAft>
              <a:buClr>
                <a:schemeClr val="lt1"/>
              </a:buClr>
              <a:buSzPts val="4800"/>
              <a:buFont typeface="Arial"/>
              <a:buNone/>
            </a:pPr>
            <a:r>
              <a:rPr lang="en-US" sz="3000" b="1">
                <a:solidFill>
                  <a:schemeClr val="lt1"/>
                </a:solidFill>
              </a:rPr>
              <a:t>Cadiz City, Negros Occidental, Philippines</a:t>
            </a:r>
            <a:endParaRPr sz="3000" b="1">
              <a:solidFill>
                <a:schemeClr val="lt1"/>
              </a:solidFill>
            </a:endParaRPr>
          </a:p>
        </p:txBody>
      </p:sp>
      <p:pic>
        <p:nvPicPr>
          <p:cNvPr id="7" name="Shape 80" descr="NEW TF_LOGO[WHT].png"/>
          <p:cNvPicPr preferRelativeResize="0"/>
          <p:nvPr/>
        </p:nvPicPr>
        <p:blipFill rotWithShape="1">
          <a:blip r:embed="rId3">
            <a:alphaModFix/>
          </a:blip>
          <a:srcRect/>
          <a:stretch/>
        </p:blipFill>
        <p:spPr>
          <a:xfrm>
            <a:off x="3957141" y="2111025"/>
            <a:ext cx="4277700" cy="1264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p:nvPr/>
        </p:nvSpPr>
        <p:spPr>
          <a:xfrm>
            <a:off x="-223475" y="0"/>
            <a:ext cx="12573000" cy="6858000"/>
          </a:xfrm>
          <a:prstGeom prst="rect">
            <a:avLst/>
          </a:prstGeom>
          <a:solidFill>
            <a:srgbClr val="1B77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9C61D"/>
              </a:solidFill>
              <a:latin typeface="Calibri"/>
              <a:ea typeface="Calibri"/>
              <a:cs typeface="Calibri"/>
              <a:sym typeface="Calibri"/>
            </a:endParaRPr>
          </a:p>
        </p:txBody>
      </p:sp>
      <p:sp>
        <p:nvSpPr>
          <p:cNvPr id="157" name="Shape 157"/>
          <p:cNvSpPr txBox="1"/>
          <p:nvPr/>
        </p:nvSpPr>
        <p:spPr>
          <a:xfrm>
            <a:off x="609600" y="703200"/>
            <a:ext cx="8698860" cy="7848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500"/>
              <a:buFont typeface="Arial"/>
              <a:buNone/>
            </a:pPr>
            <a:r>
              <a:rPr lang="en-US" sz="4500" b="1">
                <a:solidFill>
                  <a:schemeClr val="lt1"/>
                </a:solidFill>
              </a:rPr>
              <a:t>2.1 Overview of activities</a:t>
            </a:r>
            <a:endParaRPr sz="1400" b="0" i="0" u="none" strike="noStrike" cap="none">
              <a:solidFill>
                <a:srgbClr val="000000"/>
              </a:solidFill>
              <a:latin typeface="Arial"/>
              <a:ea typeface="Arial"/>
              <a:cs typeface="Arial"/>
              <a:sym typeface="Arial"/>
            </a:endParaRPr>
          </a:p>
        </p:txBody>
      </p:sp>
      <p:sp>
        <p:nvSpPr>
          <p:cNvPr id="158" name="Shape 158"/>
          <p:cNvSpPr txBox="1"/>
          <p:nvPr/>
        </p:nvSpPr>
        <p:spPr>
          <a:xfrm>
            <a:off x="609600" y="1532175"/>
            <a:ext cx="11323320" cy="3477874"/>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chemeClr val="lt1"/>
              </a:buClr>
              <a:buSzPts val="2400"/>
              <a:buFont typeface="Arial"/>
              <a:buChar char="•"/>
            </a:pPr>
            <a:r>
              <a:rPr lang="en-US" sz="2400" b="0" i="0" u="none" strike="noStrike" cap="none" dirty="0">
                <a:solidFill>
                  <a:schemeClr val="lt1"/>
                </a:solidFill>
                <a:latin typeface="Arial"/>
                <a:ea typeface="Arial"/>
                <a:cs typeface="Arial"/>
                <a:sym typeface="Arial"/>
              </a:rPr>
              <a:t>Consultation with the Local Chief Executive, Local Disaster Risk Reduction and Management Council, and other stakeholders</a:t>
            </a:r>
            <a:endParaRPr dirty="0"/>
          </a:p>
          <a:p>
            <a:pPr marL="342900" marR="0" lvl="0" indent="-342900" algn="l" rtl="0">
              <a:lnSpc>
                <a:spcPct val="115000"/>
              </a:lnSpc>
              <a:spcBef>
                <a:spcPts val="0"/>
              </a:spcBef>
              <a:spcAft>
                <a:spcPts val="0"/>
              </a:spcAft>
              <a:buClr>
                <a:schemeClr val="lt1"/>
              </a:buClr>
              <a:buSzPts val="2400"/>
              <a:buFont typeface="Arial"/>
              <a:buChar char="•"/>
            </a:pPr>
            <a:r>
              <a:rPr lang="en-US" sz="2400" b="0" i="0" u="none" strike="noStrike" cap="none" dirty="0">
                <a:solidFill>
                  <a:schemeClr val="lt1"/>
                </a:solidFill>
                <a:latin typeface="Arial"/>
                <a:ea typeface="Arial"/>
                <a:cs typeface="Arial"/>
                <a:sym typeface="Arial"/>
              </a:rPr>
              <a:t>Identify and </a:t>
            </a:r>
            <a:r>
              <a:rPr lang="en-US" sz="2400" dirty="0" err="1">
                <a:solidFill>
                  <a:schemeClr val="lt1"/>
                </a:solidFill>
              </a:rPr>
              <a:t>mobalise</a:t>
            </a:r>
            <a:r>
              <a:rPr lang="en-US" sz="2400" dirty="0">
                <a:solidFill>
                  <a:schemeClr val="lt1"/>
                </a:solidFill>
              </a:rPr>
              <a:t> </a:t>
            </a:r>
            <a:r>
              <a:rPr lang="en-US" sz="2400" b="0" i="0" u="none" strike="noStrike" cap="none" dirty="0">
                <a:solidFill>
                  <a:schemeClr val="lt1"/>
                </a:solidFill>
                <a:latin typeface="Arial"/>
                <a:ea typeface="Arial"/>
                <a:cs typeface="Arial"/>
                <a:sym typeface="Arial"/>
              </a:rPr>
              <a:t>members of Advisory Panel and Technical Working Group </a:t>
            </a:r>
            <a:endParaRPr dirty="0"/>
          </a:p>
          <a:p>
            <a:pPr marL="342900" marR="0" lvl="0" indent="-342900" algn="l" rtl="0">
              <a:lnSpc>
                <a:spcPct val="115000"/>
              </a:lnSpc>
              <a:spcBef>
                <a:spcPts val="0"/>
              </a:spcBef>
              <a:spcAft>
                <a:spcPts val="0"/>
              </a:spcAft>
              <a:buClr>
                <a:schemeClr val="lt1"/>
              </a:buClr>
              <a:buSzPts val="2400"/>
              <a:buFont typeface="Arial"/>
              <a:buChar char="•"/>
            </a:pPr>
            <a:r>
              <a:rPr lang="en-US" sz="2400" b="0" i="0" u="none" strike="noStrike" cap="none" dirty="0">
                <a:solidFill>
                  <a:schemeClr val="lt1"/>
                </a:solidFill>
                <a:latin typeface="Arial"/>
                <a:ea typeface="Arial"/>
                <a:cs typeface="Arial"/>
                <a:sym typeface="Arial"/>
              </a:rPr>
              <a:t>Orientation on Disaster Risk Reduction and Climate Change Adaptation</a:t>
            </a:r>
            <a:endParaRPr dirty="0"/>
          </a:p>
          <a:p>
            <a:pPr marL="342900" marR="0" lvl="0" indent="-342900" algn="l" rtl="0">
              <a:lnSpc>
                <a:spcPct val="115000"/>
              </a:lnSpc>
              <a:spcBef>
                <a:spcPts val="0"/>
              </a:spcBef>
              <a:spcAft>
                <a:spcPts val="0"/>
              </a:spcAft>
              <a:buClr>
                <a:schemeClr val="lt1"/>
              </a:buClr>
              <a:buSzPts val="2400"/>
              <a:buFont typeface="Arial"/>
              <a:buChar char="•"/>
            </a:pPr>
            <a:r>
              <a:rPr lang="en-US" sz="2400" b="0" i="0" u="none" strike="noStrike" cap="none" dirty="0">
                <a:solidFill>
                  <a:schemeClr val="lt1"/>
                </a:solidFill>
                <a:latin typeface="Arial"/>
                <a:ea typeface="Arial"/>
                <a:cs typeface="Arial"/>
                <a:sym typeface="Arial"/>
              </a:rPr>
              <a:t>Review of the Sendai Framework, Laws on Disaster Risk Reduction and Climate Change Adaptation</a:t>
            </a:r>
            <a:endParaRPr dirty="0"/>
          </a:p>
          <a:p>
            <a:pPr marL="342900" marR="0" lvl="0" indent="-342900" algn="l" rtl="0">
              <a:lnSpc>
                <a:spcPct val="115000"/>
              </a:lnSpc>
              <a:spcBef>
                <a:spcPts val="0"/>
              </a:spcBef>
              <a:spcAft>
                <a:spcPts val="0"/>
              </a:spcAft>
              <a:buClr>
                <a:schemeClr val="lt1"/>
              </a:buClr>
              <a:buSzPts val="2400"/>
              <a:buFont typeface="Arial"/>
              <a:buChar char="•"/>
            </a:pPr>
            <a:r>
              <a:rPr lang="en-US" sz="2400" b="0" i="0" u="none" strike="noStrike" cap="none" dirty="0">
                <a:solidFill>
                  <a:schemeClr val="lt1"/>
                </a:solidFill>
                <a:latin typeface="Arial"/>
                <a:ea typeface="Arial"/>
                <a:cs typeface="Arial"/>
                <a:sym typeface="Arial"/>
              </a:rPr>
              <a:t>Review of the National and Local Disaster Risk Reduction Plans</a:t>
            </a:r>
            <a:endParaRPr dirty="0"/>
          </a:p>
          <a:p>
            <a:pPr marL="342900" marR="0" lvl="0" indent="-342900" algn="l" rtl="0">
              <a:lnSpc>
                <a:spcPct val="115000"/>
              </a:lnSpc>
              <a:spcBef>
                <a:spcPts val="0"/>
              </a:spcBef>
              <a:spcAft>
                <a:spcPts val="0"/>
              </a:spcAft>
              <a:buClr>
                <a:schemeClr val="lt1"/>
              </a:buClr>
              <a:buSzPts val="2400"/>
              <a:buFont typeface="Arial"/>
              <a:buChar char="•"/>
            </a:pPr>
            <a:r>
              <a:rPr lang="en-US" sz="2400" b="0" i="0" u="none" strike="noStrike" cap="none" dirty="0">
                <a:solidFill>
                  <a:schemeClr val="lt1"/>
                </a:solidFill>
                <a:latin typeface="Arial"/>
                <a:ea typeface="Arial"/>
                <a:cs typeface="Arial"/>
                <a:sym typeface="Arial"/>
              </a:rPr>
              <a:t>Set up work plan</a:t>
            </a:r>
            <a:r>
              <a:rPr lang="en-US" sz="2400" dirty="0">
                <a:solidFill>
                  <a:schemeClr val="lt1"/>
                </a:solidFill>
              </a:rPr>
              <a:t> and </a:t>
            </a:r>
            <a:r>
              <a:rPr lang="en-US" sz="2400" b="0" i="0" u="none" strike="noStrike" cap="none" dirty="0">
                <a:solidFill>
                  <a:schemeClr val="lt1"/>
                </a:solidFill>
                <a:latin typeface="Arial"/>
                <a:ea typeface="Arial"/>
                <a:cs typeface="Arial"/>
                <a:sym typeface="Arial"/>
              </a:rPr>
              <a:t>timeline</a:t>
            </a:r>
            <a:endParaRPr dirty="0"/>
          </a:p>
          <a:p>
            <a:pPr marL="342900" marR="0" lvl="0" indent="-342900" algn="l" rtl="0">
              <a:lnSpc>
                <a:spcPct val="115000"/>
              </a:lnSpc>
              <a:spcBef>
                <a:spcPts val="0"/>
              </a:spcBef>
              <a:spcAft>
                <a:spcPts val="0"/>
              </a:spcAft>
              <a:buClr>
                <a:schemeClr val="lt1"/>
              </a:buClr>
              <a:buSzPts val="2400"/>
              <a:buFont typeface="Arial"/>
              <a:buChar char="•"/>
            </a:pPr>
            <a:r>
              <a:rPr lang="en-US" sz="2400" b="0" i="0" u="none" strike="noStrike" cap="none" dirty="0">
                <a:solidFill>
                  <a:schemeClr val="lt1"/>
                </a:solidFill>
                <a:latin typeface="Arial"/>
                <a:ea typeface="Arial"/>
                <a:cs typeface="Arial"/>
                <a:sym typeface="Arial"/>
              </a:rPr>
              <a:t>Preparation of ecological profile and socio economic, hazards, vulnerability data</a:t>
            </a:r>
            <a:endParaRPr dirty="0"/>
          </a:p>
        </p:txBody>
      </p:sp>
      <p:cxnSp>
        <p:nvCxnSpPr>
          <p:cNvPr id="159" name="Shape 159"/>
          <p:cNvCxnSpPr/>
          <p:nvPr/>
        </p:nvCxnSpPr>
        <p:spPr>
          <a:xfrm>
            <a:off x="609600" y="5857887"/>
            <a:ext cx="10858499" cy="0"/>
          </a:xfrm>
          <a:prstGeom prst="straightConnector1">
            <a:avLst/>
          </a:prstGeom>
          <a:noFill/>
          <a:ln w="12700" cap="flat" cmpd="sng">
            <a:solidFill>
              <a:schemeClr val="lt1"/>
            </a:solidFill>
            <a:prstDash val="dot"/>
            <a:round/>
            <a:headEnd type="none" w="sm" len="sm"/>
            <a:tailEnd type="none" w="sm" len="sm"/>
          </a:ln>
        </p:spPr>
      </p:cxnSp>
      <p:sp>
        <p:nvSpPr>
          <p:cNvPr id="160" name="Shape 160"/>
          <p:cNvSpPr txBox="1"/>
          <p:nvPr/>
        </p:nvSpPr>
        <p:spPr>
          <a:xfrm>
            <a:off x="8552170" y="6003039"/>
            <a:ext cx="3030229" cy="553997"/>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 name="Shape 162" descr="TEARFUND LOGO with ILS- all WHITE.png"/>
          <p:cNvPicPr preferRelativeResize="0"/>
          <p:nvPr/>
        </p:nvPicPr>
        <p:blipFill rotWithShape="1">
          <a:blip r:embed="rId3">
            <a:alphaModFix/>
          </a:blip>
          <a:srcRect r="76868"/>
          <a:stretch/>
        </p:blipFill>
        <p:spPr>
          <a:xfrm>
            <a:off x="609600" y="6073200"/>
            <a:ext cx="1607400" cy="509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7" name="Shape 167"/>
          <p:cNvSpPr txBox="1"/>
          <p:nvPr/>
        </p:nvSpPr>
        <p:spPr>
          <a:xfrm>
            <a:off x="910350" y="663275"/>
            <a:ext cx="9693300" cy="76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A7777"/>
              </a:buClr>
              <a:buSzPts val="3200"/>
              <a:buFont typeface="Arial"/>
              <a:buNone/>
            </a:pPr>
            <a:r>
              <a:rPr lang="en-US" sz="3200">
                <a:solidFill>
                  <a:srgbClr val="7A7777"/>
                </a:solidFill>
              </a:rPr>
              <a:t>2.2 </a:t>
            </a:r>
            <a:r>
              <a:rPr lang="en-US" sz="3200" b="0" i="0" u="none" strike="noStrike" cap="none">
                <a:solidFill>
                  <a:srgbClr val="7A7777"/>
                </a:solidFill>
                <a:latin typeface="Arial"/>
                <a:ea typeface="Arial"/>
                <a:cs typeface="Arial"/>
                <a:sym typeface="Arial"/>
              </a:rPr>
              <a:t>Consult</a:t>
            </a:r>
            <a:r>
              <a:rPr lang="en-US" sz="3200">
                <a:solidFill>
                  <a:srgbClr val="7A7777"/>
                </a:solidFill>
              </a:rPr>
              <a:t>ation with key stakeholders</a:t>
            </a:r>
            <a:endParaRPr sz="3200" b="0" i="0" u="none" strike="noStrike" cap="none">
              <a:solidFill>
                <a:srgbClr val="7A7777"/>
              </a:solidFill>
              <a:latin typeface="Arial"/>
              <a:ea typeface="Arial"/>
              <a:cs typeface="Arial"/>
              <a:sym typeface="Arial"/>
            </a:endParaRPr>
          </a:p>
        </p:txBody>
      </p:sp>
      <p:cxnSp>
        <p:nvCxnSpPr>
          <p:cNvPr id="168" name="Shape 168"/>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sp>
        <p:nvSpPr>
          <p:cNvPr id="169" name="Shape 169"/>
          <p:cNvSpPr txBox="1"/>
          <p:nvPr/>
        </p:nvSpPr>
        <p:spPr>
          <a:xfrm>
            <a:off x="4953381" y="5168699"/>
            <a:ext cx="5650324" cy="7623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300" b="0" i="1" u="none" strike="noStrike" cap="none">
                <a:solidFill>
                  <a:srgbClr val="000000"/>
                </a:solidFill>
                <a:latin typeface="Arial"/>
                <a:ea typeface="Arial"/>
                <a:cs typeface="Arial"/>
                <a:sym typeface="Arial"/>
              </a:rPr>
              <a:t>Cadiz City Government, 2016</a:t>
            </a:r>
            <a:endParaRPr sz="1400" b="0" i="1" u="none" strike="noStrike" cap="none">
              <a:solidFill>
                <a:srgbClr val="000000"/>
              </a:solidFill>
              <a:latin typeface="Arial"/>
              <a:ea typeface="Arial"/>
              <a:cs typeface="Arial"/>
              <a:sym typeface="Arial"/>
            </a:endParaRPr>
          </a:p>
        </p:txBody>
      </p:sp>
      <p:pic>
        <p:nvPicPr>
          <p:cNvPr id="170" name="Shape 170"/>
          <p:cNvPicPr preferRelativeResize="0"/>
          <p:nvPr/>
        </p:nvPicPr>
        <p:blipFill rotWithShape="1">
          <a:blip r:embed="rId3">
            <a:alphaModFix/>
          </a:blip>
          <a:srcRect t="14583" r="-398" b="17711"/>
          <a:stretch/>
        </p:blipFill>
        <p:spPr>
          <a:xfrm>
            <a:off x="1828802" y="1308151"/>
            <a:ext cx="8774903" cy="3944121"/>
          </a:xfrm>
          <a:prstGeom prst="rect">
            <a:avLst/>
          </a:prstGeom>
          <a:noFill/>
          <a:ln>
            <a:noFill/>
          </a:ln>
        </p:spPr>
      </p:pic>
      <p:pic>
        <p:nvPicPr>
          <p:cNvPr id="8" name="Shape 94" descr="TEARFUND LOGO with ILS.png"/>
          <p:cNvPicPr preferRelativeResize="0"/>
          <p:nvPr/>
        </p:nvPicPr>
        <p:blipFill rotWithShape="1">
          <a:blip r:embed="rId4">
            <a:alphaModFix/>
          </a:blip>
          <a:srcRect r="77188"/>
          <a:stretch/>
        </p:blipFill>
        <p:spPr>
          <a:xfrm>
            <a:off x="609600" y="6072375"/>
            <a:ext cx="1582200" cy="501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7" name="Shape 177"/>
          <p:cNvSpPr txBox="1"/>
          <p:nvPr/>
        </p:nvSpPr>
        <p:spPr>
          <a:xfrm>
            <a:off x="551975" y="383700"/>
            <a:ext cx="11030400" cy="1319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1000"/>
              </a:spcBef>
              <a:spcAft>
                <a:spcPts val="1000"/>
              </a:spcAft>
              <a:buClr>
                <a:srgbClr val="7A7777"/>
              </a:buClr>
              <a:buSzPts val="3200"/>
              <a:buFont typeface="Arial"/>
              <a:buNone/>
            </a:pPr>
            <a:r>
              <a:rPr lang="en-US" sz="3200">
                <a:solidFill>
                  <a:srgbClr val="7A7777"/>
                </a:solidFill>
              </a:rPr>
              <a:t>2.3 Identification &amp; mobilisation</a:t>
            </a:r>
            <a:r>
              <a:rPr lang="en-US" sz="3200" b="0" i="0" u="none" strike="noStrike" cap="none">
                <a:solidFill>
                  <a:srgbClr val="7A7777"/>
                </a:solidFill>
                <a:latin typeface="Arial"/>
                <a:ea typeface="Arial"/>
                <a:cs typeface="Arial"/>
                <a:sym typeface="Arial"/>
              </a:rPr>
              <a:t> of Advisory Panel </a:t>
            </a:r>
            <a:r>
              <a:rPr lang="en-US" sz="3200">
                <a:solidFill>
                  <a:srgbClr val="7A7777"/>
                </a:solidFill>
              </a:rPr>
              <a:t>and </a:t>
            </a:r>
            <a:r>
              <a:rPr lang="en-US" sz="3200" b="0" i="0" u="none" strike="noStrike" cap="none">
                <a:solidFill>
                  <a:srgbClr val="7A7777"/>
                </a:solidFill>
                <a:latin typeface="Arial"/>
                <a:ea typeface="Arial"/>
                <a:cs typeface="Arial"/>
                <a:sym typeface="Arial"/>
              </a:rPr>
              <a:t>Technical Working Group </a:t>
            </a:r>
            <a:endParaRPr sz="3200" b="0" i="0" u="none" strike="noStrike" cap="none">
              <a:solidFill>
                <a:srgbClr val="7A7777"/>
              </a:solidFill>
              <a:latin typeface="Arial"/>
              <a:ea typeface="Arial"/>
              <a:cs typeface="Arial"/>
              <a:sym typeface="Arial"/>
            </a:endParaRPr>
          </a:p>
        </p:txBody>
      </p:sp>
      <p:cxnSp>
        <p:nvCxnSpPr>
          <p:cNvPr id="178" name="Shape 178"/>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pic>
        <p:nvPicPr>
          <p:cNvPr id="179" name="Shape 179"/>
          <p:cNvPicPr preferRelativeResize="0"/>
          <p:nvPr/>
        </p:nvPicPr>
        <p:blipFill rotWithShape="1">
          <a:blip r:embed="rId3">
            <a:alphaModFix/>
          </a:blip>
          <a:srcRect l="3641" t="31110" r="2603" b="23555"/>
          <a:stretch/>
        </p:blipFill>
        <p:spPr>
          <a:xfrm>
            <a:off x="1386841" y="1901506"/>
            <a:ext cx="9646920" cy="3108960"/>
          </a:xfrm>
          <a:prstGeom prst="rect">
            <a:avLst/>
          </a:prstGeom>
          <a:noFill/>
          <a:ln>
            <a:noFill/>
          </a:ln>
        </p:spPr>
      </p:pic>
      <p:sp>
        <p:nvSpPr>
          <p:cNvPr id="180" name="Shape 180"/>
          <p:cNvSpPr txBox="1"/>
          <p:nvPr/>
        </p:nvSpPr>
        <p:spPr>
          <a:xfrm>
            <a:off x="5383437" y="5017087"/>
            <a:ext cx="5650324" cy="7623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300" b="0" i="1" u="none" strike="noStrike" cap="none">
                <a:solidFill>
                  <a:srgbClr val="000000"/>
                </a:solidFill>
                <a:latin typeface="Arial"/>
                <a:ea typeface="Arial"/>
                <a:cs typeface="Arial"/>
                <a:sym typeface="Arial"/>
              </a:rPr>
              <a:t>Cadiz City Government, 2016</a:t>
            </a:r>
            <a:endParaRPr sz="1400" b="0" i="1" u="none" strike="noStrike" cap="none">
              <a:solidFill>
                <a:srgbClr val="000000"/>
              </a:solidFill>
              <a:latin typeface="Arial"/>
              <a:ea typeface="Arial"/>
              <a:cs typeface="Arial"/>
              <a:sym typeface="Arial"/>
            </a:endParaRPr>
          </a:p>
        </p:txBody>
      </p:sp>
      <p:pic>
        <p:nvPicPr>
          <p:cNvPr id="8" name="Shape 94" descr="TEARFUND LOGO with ILS.png"/>
          <p:cNvPicPr preferRelativeResize="0"/>
          <p:nvPr/>
        </p:nvPicPr>
        <p:blipFill rotWithShape="1">
          <a:blip r:embed="rId4">
            <a:alphaModFix/>
          </a:blip>
          <a:srcRect r="77188"/>
          <a:stretch/>
        </p:blipFill>
        <p:spPr>
          <a:xfrm>
            <a:off x="609600" y="6072375"/>
            <a:ext cx="1582200" cy="501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7" name="Shape 187"/>
          <p:cNvSpPr txBox="1"/>
          <p:nvPr/>
        </p:nvSpPr>
        <p:spPr>
          <a:xfrm>
            <a:off x="551975" y="383700"/>
            <a:ext cx="11030400" cy="906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1000"/>
              </a:spcBef>
              <a:spcAft>
                <a:spcPts val="1000"/>
              </a:spcAft>
              <a:buClr>
                <a:srgbClr val="7A7777"/>
              </a:buClr>
              <a:buSzPts val="3200"/>
              <a:buFont typeface="Arial"/>
              <a:buNone/>
            </a:pPr>
            <a:r>
              <a:rPr lang="en-US" sz="3200">
                <a:solidFill>
                  <a:srgbClr val="7A7777"/>
                </a:solidFill>
              </a:rPr>
              <a:t>2.3.1 </a:t>
            </a:r>
            <a:r>
              <a:rPr lang="en-US" sz="3200" b="0" i="0" u="none" strike="noStrike" cap="none">
                <a:solidFill>
                  <a:srgbClr val="7A7777"/>
                </a:solidFill>
                <a:latin typeface="Arial"/>
                <a:ea typeface="Arial"/>
                <a:cs typeface="Arial"/>
                <a:sym typeface="Arial"/>
              </a:rPr>
              <a:t>Advisory Panel</a:t>
            </a:r>
            <a:endParaRPr sz="3200" b="0" i="0" u="none" strike="noStrike" cap="none">
              <a:solidFill>
                <a:srgbClr val="7A7777"/>
              </a:solidFill>
              <a:latin typeface="Arial"/>
              <a:ea typeface="Arial"/>
              <a:cs typeface="Arial"/>
              <a:sym typeface="Arial"/>
            </a:endParaRPr>
          </a:p>
        </p:txBody>
      </p:sp>
      <p:cxnSp>
        <p:nvCxnSpPr>
          <p:cNvPr id="188" name="Shape 188"/>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sp>
        <p:nvSpPr>
          <p:cNvPr id="189" name="Shape 189"/>
          <p:cNvSpPr txBox="1"/>
          <p:nvPr/>
        </p:nvSpPr>
        <p:spPr>
          <a:xfrm>
            <a:off x="910350" y="1425575"/>
            <a:ext cx="4835100" cy="4060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7A7777"/>
              </a:buClr>
              <a:buSzPts val="2200"/>
              <a:buFont typeface="Arial"/>
              <a:buNone/>
            </a:pPr>
            <a:r>
              <a:rPr lang="en-US" sz="2200" b="1" i="0" u="none" strike="noStrike" cap="none">
                <a:solidFill>
                  <a:srgbClr val="7A7777"/>
                </a:solidFill>
                <a:latin typeface="Arial"/>
                <a:ea typeface="Arial"/>
                <a:cs typeface="Arial"/>
                <a:sym typeface="Arial"/>
              </a:rPr>
              <a:t>Members</a:t>
            </a:r>
            <a:endParaRPr sz="2200" b="0" i="0" u="none" strike="noStrike" cap="none">
              <a:solidFill>
                <a:srgbClr val="7A7777"/>
              </a:solidFill>
              <a:latin typeface="Arial"/>
              <a:ea typeface="Arial"/>
              <a:cs typeface="Arial"/>
              <a:sym typeface="Arial"/>
            </a:endParaRPr>
          </a:p>
          <a:p>
            <a:pPr marL="342900" marR="0" lvl="0" indent="-342900" algn="l" rtl="0">
              <a:lnSpc>
                <a:spcPct val="115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Technical Consultants</a:t>
            </a:r>
            <a:endParaRPr/>
          </a:p>
          <a:p>
            <a:pPr marL="342900" marR="0" lvl="0" indent="-342900" algn="l" rtl="0">
              <a:lnSpc>
                <a:spcPct val="115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Policy </a:t>
            </a:r>
            <a:r>
              <a:rPr lang="en-US" sz="2200">
                <a:solidFill>
                  <a:srgbClr val="7A7777"/>
                </a:solidFill>
              </a:rPr>
              <a:t>&amp; </a:t>
            </a:r>
            <a:r>
              <a:rPr lang="en-US" sz="2200" b="0" i="0" u="none" strike="noStrike" cap="none">
                <a:solidFill>
                  <a:srgbClr val="7A7777"/>
                </a:solidFill>
                <a:latin typeface="Arial"/>
                <a:ea typeface="Arial"/>
                <a:cs typeface="Arial"/>
                <a:sym typeface="Arial"/>
              </a:rPr>
              <a:t>Advocacy </a:t>
            </a:r>
            <a:r>
              <a:rPr lang="en-US" sz="2200">
                <a:solidFill>
                  <a:srgbClr val="7A7777"/>
                </a:solidFill>
              </a:rPr>
              <a:t>Specialists</a:t>
            </a:r>
            <a:endParaRPr/>
          </a:p>
          <a:p>
            <a:pPr marL="342900" marR="0" lvl="0" indent="-342900" algn="l" rtl="0">
              <a:lnSpc>
                <a:spcPct val="115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Representatives of National Disaster/ Emergency Agencies</a:t>
            </a:r>
            <a:endParaRPr/>
          </a:p>
          <a:p>
            <a:pPr marL="342900" marR="0" lvl="0" indent="-342900" algn="l" rtl="0">
              <a:lnSpc>
                <a:spcPct val="115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Government bureaus involved in Hazard Mapping</a:t>
            </a:r>
            <a:endParaRPr/>
          </a:p>
          <a:p>
            <a:pPr marL="342900" marR="0" lvl="0" indent="-342900" algn="l" rtl="0">
              <a:lnSpc>
                <a:spcPct val="115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Local Civil Society Organi</a:t>
            </a:r>
            <a:r>
              <a:rPr lang="en-US" sz="2200">
                <a:solidFill>
                  <a:srgbClr val="7A7777"/>
                </a:solidFill>
              </a:rPr>
              <a:t>s</a:t>
            </a:r>
            <a:r>
              <a:rPr lang="en-US" sz="2200" b="0" i="0" u="none" strike="noStrike" cap="none">
                <a:solidFill>
                  <a:srgbClr val="7A7777"/>
                </a:solidFill>
                <a:latin typeface="Arial"/>
                <a:ea typeface="Arial"/>
                <a:cs typeface="Arial"/>
                <a:sym typeface="Arial"/>
              </a:rPr>
              <a:t>ations</a:t>
            </a:r>
            <a:endParaRPr/>
          </a:p>
          <a:p>
            <a:pPr marL="342900" marR="0" lvl="0" indent="-342900" algn="l" rtl="0">
              <a:lnSpc>
                <a:spcPct val="115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Partner Educational Institutions</a:t>
            </a:r>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7A777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7A7777"/>
              </a:solidFill>
              <a:latin typeface="Arial"/>
              <a:ea typeface="Arial"/>
              <a:cs typeface="Arial"/>
              <a:sym typeface="Arial"/>
            </a:endParaRPr>
          </a:p>
        </p:txBody>
      </p:sp>
      <p:sp>
        <p:nvSpPr>
          <p:cNvPr id="190" name="Shape 190"/>
          <p:cNvSpPr txBox="1"/>
          <p:nvPr/>
        </p:nvSpPr>
        <p:spPr>
          <a:xfrm>
            <a:off x="6103850" y="1455850"/>
            <a:ext cx="4835100" cy="4030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7A7777"/>
              </a:buClr>
              <a:buSzPts val="2200"/>
              <a:buFont typeface="Arial"/>
              <a:buNone/>
            </a:pPr>
            <a:r>
              <a:rPr lang="en-US" sz="2200" b="1" i="0" u="none" strike="noStrike" cap="none">
                <a:solidFill>
                  <a:srgbClr val="7A7777"/>
                </a:solidFill>
                <a:latin typeface="Arial"/>
                <a:ea typeface="Arial"/>
                <a:cs typeface="Arial"/>
                <a:sym typeface="Arial"/>
              </a:rPr>
              <a:t>Tasks</a:t>
            </a:r>
            <a:endParaRPr sz="2200" b="0" i="0" u="none" strike="noStrike" cap="none">
              <a:solidFill>
                <a:srgbClr val="7A7777"/>
              </a:solidFill>
              <a:latin typeface="Arial"/>
              <a:ea typeface="Arial"/>
              <a:cs typeface="Arial"/>
              <a:sym typeface="Arial"/>
            </a:endParaRPr>
          </a:p>
          <a:p>
            <a:pPr marL="342900" marR="0" lvl="0" indent="-342900" algn="l" rtl="0">
              <a:lnSpc>
                <a:spcPct val="115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Meets monthly </a:t>
            </a:r>
            <a:r>
              <a:rPr lang="en-US" sz="2200">
                <a:solidFill>
                  <a:srgbClr val="7A7777"/>
                </a:solidFill>
              </a:rPr>
              <a:t>to discuss the </a:t>
            </a:r>
            <a:r>
              <a:rPr lang="en-US" sz="2200" b="0" i="0" u="none" strike="noStrike" cap="none">
                <a:solidFill>
                  <a:srgbClr val="7A7777"/>
                </a:solidFill>
                <a:latin typeface="Arial"/>
                <a:ea typeface="Arial"/>
                <a:cs typeface="Arial"/>
                <a:sym typeface="Arial"/>
              </a:rPr>
              <a:t>proposed action plans </a:t>
            </a:r>
            <a:endParaRPr/>
          </a:p>
          <a:p>
            <a:pPr marL="342900" marR="0" lvl="0" indent="-342900" algn="l" rtl="0">
              <a:lnSpc>
                <a:spcPct val="115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Informs the team on national and international scenarios</a:t>
            </a:r>
            <a:endParaRPr/>
          </a:p>
          <a:p>
            <a:pPr marL="342900" marR="0" lvl="0" indent="-342900" algn="l" rtl="0">
              <a:lnSpc>
                <a:spcPct val="115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Advises on hazard </a:t>
            </a:r>
            <a:r>
              <a:rPr lang="en-US" sz="2200">
                <a:solidFill>
                  <a:srgbClr val="7A7777"/>
                </a:solidFill>
              </a:rPr>
              <a:t>&amp; </a:t>
            </a:r>
            <a:r>
              <a:rPr lang="en-US" sz="2200" b="0" i="0" u="none" strike="noStrike" cap="none">
                <a:solidFill>
                  <a:srgbClr val="7A7777"/>
                </a:solidFill>
                <a:latin typeface="Arial"/>
                <a:ea typeface="Arial"/>
                <a:cs typeface="Arial"/>
                <a:sym typeface="Arial"/>
              </a:rPr>
              <a:t>risk scenarios</a:t>
            </a:r>
            <a:r>
              <a:rPr lang="en-US" sz="2200">
                <a:solidFill>
                  <a:srgbClr val="7A7777"/>
                </a:solidFill>
              </a:rPr>
              <a:t> and </a:t>
            </a:r>
            <a:r>
              <a:rPr lang="en-US" sz="2200" b="0" i="0" u="none" strike="noStrike" cap="none">
                <a:solidFill>
                  <a:srgbClr val="7A7777"/>
                </a:solidFill>
                <a:latin typeface="Arial"/>
                <a:ea typeface="Arial"/>
                <a:cs typeface="Arial"/>
                <a:sym typeface="Arial"/>
              </a:rPr>
              <a:t>policy &amp; advocacy at the local level</a:t>
            </a:r>
            <a:endParaRPr/>
          </a:p>
        </p:txBody>
      </p:sp>
      <p:pic>
        <p:nvPicPr>
          <p:cNvPr id="8"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Shape 197"/>
          <p:cNvSpPr txBox="1"/>
          <p:nvPr/>
        </p:nvSpPr>
        <p:spPr>
          <a:xfrm>
            <a:off x="551975" y="383701"/>
            <a:ext cx="11030400" cy="104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1000"/>
              </a:spcAft>
              <a:buClr>
                <a:srgbClr val="7A7777"/>
              </a:buClr>
              <a:buSzPts val="3200"/>
              <a:buFont typeface="Arial"/>
              <a:buNone/>
            </a:pPr>
            <a:r>
              <a:rPr lang="en-US" sz="3200">
                <a:solidFill>
                  <a:srgbClr val="7A7777"/>
                </a:solidFill>
              </a:rPr>
              <a:t>2.3.2 </a:t>
            </a:r>
            <a:r>
              <a:rPr lang="en-US" sz="3200" b="0" i="0" u="none" strike="noStrike" cap="none">
                <a:solidFill>
                  <a:srgbClr val="7A7777"/>
                </a:solidFill>
                <a:latin typeface="Arial"/>
                <a:ea typeface="Arial"/>
                <a:cs typeface="Arial"/>
                <a:sym typeface="Arial"/>
              </a:rPr>
              <a:t>Technical Working Group</a:t>
            </a:r>
            <a:endParaRPr sz="3200" b="0" i="0" u="none" strike="noStrike" cap="none">
              <a:solidFill>
                <a:srgbClr val="7A7777"/>
              </a:solidFill>
              <a:latin typeface="Arial"/>
              <a:ea typeface="Arial"/>
              <a:cs typeface="Arial"/>
              <a:sym typeface="Arial"/>
            </a:endParaRPr>
          </a:p>
        </p:txBody>
      </p:sp>
      <p:cxnSp>
        <p:nvCxnSpPr>
          <p:cNvPr id="198" name="Shape 198"/>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sp>
        <p:nvSpPr>
          <p:cNvPr id="199" name="Shape 199"/>
          <p:cNvSpPr txBox="1"/>
          <p:nvPr/>
        </p:nvSpPr>
        <p:spPr>
          <a:xfrm>
            <a:off x="910350" y="1425575"/>
            <a:ext cx="4835100" cy="4060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7A7777"/>
              </a:buClr>
              <a:buSzPts val="2200"/>
              <a:buFont typeface="Arial"/>
              <a:buNone/>
            </a:pPr>
            <a:r>
              <a:rPr lang="en-US" sz="2200" b="1" i="0" u="none" strike="noStrike" cap="none">
                <a:solidFill>
                  <a:srgbClr val="7A7777"/>
                </a:solidFill>
                <a:latin typeface="Arial"/>
                <a:ea typeface="Arial"/>
                <a:cs typeface="Arial"/>
                <a:sym typeface="Arial"/>
              </a:rPr>
              <a:t>Members</a:t>
            </a:r>
            <a:endParaRPr sz="2200" b="0" i="0" u="none" strike="noStrike" cap="none">
              <a:solidFill>
                <a:srgbClr val="7A7777"/>
              </a:solidFill>
              <a:latin typeface="Arial"/>
              <a:ea typeface="Arial"/>
              <a:cs typeface="Arial"/>
              <a:sym typeface="Arial"/>
            </a:endParaRPr>
          </a:p>
          <a:p>
            <a:pPr marL="342900" marR="0" lvl="0" indent="-342900" algn="l" rtl="0">
              <a:lnSpc>
                <a:spcPct val="115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Local Disaster Risk Reduction Management Council members</a:t>
            </a:r>
            <a:endParaRPr/>
          </a:p>
          <a:p>
            <a:pPr marL="342900" marR="0" lvl="0" indent="-342900" algn="l" rtl="0">
              <a:lnSpc>
                <a:spcPct val="115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Local Government Departments</a:t>
            </a:r>
            <a:endParaRPr/>
          </a:p>
          <a:p>
            <a:pPr marL="342900" marR="0" lvl="0" indent="-342900" algn="l" rtl="0">
              <a:lnSpc>
                <a:spcPct val="115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Representatives from National Government Agencies</a:t>
            </a:r>
            <a:endParaRPr/>
          </a:p>
          <a:p>
            <a:pPr marL="342900" marR="0" lvl="0" indent="-342900" algn="l" rtl="0">
              <a:lnSpc>
                <a:spcPct val="115000"/>
              </a:lnSpc>
              <a:spcBef>
                <a:spcPts val="0"/>
              </a:spcBef>
              <a:spcAft>
                <a:spcPts val="0"/>
              </a:spcAft>
              <a:buClr>
                <a:srgbClr val="7A7777"/>
              </a:buClr>
              <a:buSzPts val="2200"/>
              <a:buFont typeface="Arial"/>
              <a:buChar char="•"/>
            </a:pPr>
            <a:r>
              <a:rPr lang="en-US" sz="2200">
                <a:solidFill>
                  <a:srgbClr val="7A7777"/>
                </a:solidFill>
              </a:rPr>
              <a:t>Academics</a:t>
            </a:r>
            <a:endParaRPr/>
          </a:p>
          <a:p>
            <a:pPr marL="342900" marR="0" lvl="0" indent="-342900" algn="l" rtl="0">
              <a:lnSpc>
                <a:spcPct val="115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Geographic Information Systems (GIS) Experts</a:t>
            </a:r>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7A777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7A7777"/>
              </a:solidFill>
              <a:latin typeface="Arial"/>
              <a:ea typeface="Arial"/>
              <a:cs typeface="Arial"/>
              <a:sym typeface="Arial"/>
            </a:endParaRPr>
          </a:p>
        </p:txBody>
      </p:sp>
      <p:sp>
        <p:nvSpPr>
          <p:cNvPr id="200" name="Shape 200"/>
          <p:cNvSpPr txBox="1"/>
          <p:nvPr/>
        </p:nvSpPr>
        <p:spPr>
          <a:xfrm>
            <a:off x="6103850" y="1455850"/>
            <a:ext cx="4835100" cy="4030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7A7777"/>
              </a:buClr>
              <a:buSzPts val="2200"/>
              <a:buFont typeface="Arial"/>
              <a:buNone/>
            </a:pPr>
            <a:r>
              <a:rPr lang="en-US" sz="2200" b="1" i="0" u="none" strike="noStrike" cap="none">
                <a:solidFill>
                  <a:srgbClr val="7A7777"/>
                </a:solidFill>
                <a:latin typeface="Arial"/>
                <a:ea typeface="Arial"/>
                <a:cs typeface="Arial"/>
                <a:sym typeface="Arial"/>
              </a:rPr>
              <a:t>Tasks</a:t>
            </a:r>
            <a:endParaRPr sz="2200" b="0" i="0" u="none" strike="noStrike" cap="none">
              <a:solidFill>
                <a:srgbClr val="7A7777"/>
              </a:solidFill>
              <a:latin typeface="Arial"/>
              <a:ea typeface="Arial"/>
              <a:cs typeface="Arial"/>
              <a:sym typeface="Arial"/>
            </a:endParaRPr>
          </a:p>
          <a:p>
            <a:pPr marL="342900" marR="0" lvl="0" indent="-342900" algn="l" rtl="0">
              <a:lnSpc>
                <a:spcPct val="115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Provides technical perspective in drafting of the plan</a:t>
            </a:r>
            <a:endParaRPr/>
          </a:p>
          <a:p>
            <a:pPr marL="342900" marR="0" lvl="0" indent="-342900" algn="l" rtl="0">
              <a:lnSpc>
                <a:spcPct val="115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Facilitates the </a:t>
            </a:r>
            <a:r>
              <a:rPr lang="en-US" sz="2200">
                <a:solidFill>
                  <a:srgbClr val="7A7777"/>
                </a:solidFill>
              </a:rPr>
              <a:t>development </a:t>
            </a:r>
            <a:r>
              <a:rPr lang="en-US" sz="2200" b="0" i="0" u="none" strike="noStrike" cap="none">
                <a:solidFill>
                  <a:srgbClr val="7A7777"/>
                </a:solidFill>
                <a:latin typeface="Arial"/>
                <a:ea typeface="Arial"/>
                <a:cs typeface="Arial"/>
                <a:sym typeface="Arial"/>
              </a:rPr>
              <a:t>of projects under the DRRM Programme, both at the city and barangay level</a:t>
            </a:r>
            <a:endParaRPr/>
          </a:p>
          <a:p>
            <a:pPr marL="342900" marR="0" lvl="0" indent="-342900" algn="l" rtl="0">
              <a:lnSpc>
                <a:spcPct val="115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Meets twice-monthly to coordinate planning activities</a:t>
            </a:r>
            <a:endParaRPr/>
          </a:p>
        </p:txBody>
      </p:sp>
      <p:pic>
        <p:nvPicPr>
          <p:cNvPr id="8"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p:nvPr/>
        </p:nvSpPr>
        <p:spPr>
          <a:xfrm>
            <a:off x="551875" y="567150"/>
            <a:ext cx="11030100" cy="90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1000"/>
              </a:spcAft>
              <a:buClr>
                <a:srgbClr val="7A7777"/>
              </a:buClr>
              <a:buSzPts val="3200"/>
              <a:buFont typeface="Arial"/>
              <a:buNone/>
            </a:pPr>
            <a:r>
              <a:rPr lang="en-US" sz="3200" dirty="0">
                <a:solidFill>
                  <a:srgbClr val="7A7777"/>
                </a:solidFill>
              </a:rPr>
              <a:t>2.3.3 </a:t>
            </a:r>
            <a:r>
              <a:rPr lang="en-US" sz="3200" b="0" i="0" u="none" strike="noStrike" cap="none" dirty="0">
                <a:solidFill>
                  <a:srgbClr val="7A7777"/>
                </a:solidFill>
                <a:latin typeface="Arial"/>
                <a:ea typeface="Arial"/>
                <a:cs typeface="Arial"/>
                <a:sym typeface="Arial"/>
              </a:rPr>
              <a:t>Technical Working Group - </a:t>
            </a:r>
            <a:r>
              <a:rPr lang="en-US" sz="3200" dirty="0">
                <a:solidFill>
                  <a:srgbClr val="7A7777"/>
                </a:solidFill>
              </a:rPr>
              <a:t>Thematic Areas</a:t>
            </a:r>
            <a:endParaRPr sz="3200" b="0" i="0" u="none" strike="noStrike" cap="none" dirty="0">
              <a:solidFill>
                <a:srgbClr val="7A7777"/>
              </a:solidFill>
              <a:latin typeface="Arial"/>
              <a:ea typeface="Arial"/>
              <a:cs typeface="Arial"/>
              <a:sym typeface="Arial"/>
            </a:endParaRPr>
          </a:p>
        </p:txBody>
      </p:sp>
      <p:cxnSp>
        <p:nvCxnSpPr>
          <p:cNvPr id="207" name="Shape 207"/>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grpSp>
        <p:nvGrpSpPr>
          <p:cNvPr id="208" name="Shape 208"/>
          <p:cNvGrpSpPr/>
          <p:nvPr/>
        </p:nvGrpSpPr>
        <p:grpSpPr>
          <a:xfrm>
            <a:off x="551975" y="1473148"/>
            <a:ext cx="11030399" cy="3816423"/>
            <a:chOff x="2369488" y="1473148"/>
            <a:chExt cx="7043489" cy="3816423"/>
          </a:xfrm>
        </p:grpSpPr>
        <p:sp>
          <p:nvSpPr>
            <p:cNvPr id="209" name="Shape 209"/>
            <p:cNvSpPr/>
            <p:nvPr/>
          </p:nvSpPr>
          <p:spPr>
            <a:xfrm>
              <a:off x="2369488" y="1473148"/>
              <a:ext cx="7043489" cy="3816423"/>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0" name="Shape 210"/>
            <p:cNvSpPr/>
            <p:nvPr/>
          </p:nvSpPr>
          <p:spPr>
            <a:xfrm>
              <a:off x="2372136" y="1502918"/>
              <a:ext cx="1592351" cy="706882"/>
            </a:xfrm>
            <a:custGeom>
              <a:avLst/>
              <a:gdLst/>
              <a:ahLst/>
              <a:cxnLst/>
              <a:rect l="0" t="0" r="0" b="0"/>
              <a:pathLst>
                <a:path w="120000" h="120000" extrusionOk="0">
                  <a:moveTo>
                    <a:pt x="0" y="0"/>
                  </a:moveTo>
                  <a:lnTo>
                    <a:pt x="120000" y="0"/>
                  </a:lnTo>
                  <a:lnTo>
                    <a:pt x="120000" y="120000"/>
                  </a:lnTo>
                  <a:lnTo>
                    <a:pt x="0" y="120000"/>
                  </a:lnTo>
                  <a:lnTo>
                    <a:pt x="0" y="0"/>
                  </a:lnTo>
                  <a:close/>
                </a:path>
              </a:pathLst>
            </a:custGeom>
            <a:solidFill>
              <a:srgbClr val="49ACC5"/>
            </a:solidFill>
            <a:ln w="25400" cap="flat" cmpd="sng">
              <a:solidFill>
                <a:srgbClr val="49ACC5"/>
              </a:solidFill>
              <a:prstDash val="solid"/>
              <a:round/>
              <a:headEnd type="none" w="sm" len="sm"/>
              <a:tailEnd type="none" w="sm" len="sm"/>
            </a:ln>
          </p:spPr>
          <p:txBody>
            <a:bodyPr spcFirstLastPara="1" wrap="square" lIns="85325" tIns="48750" rIns="85325" bIns="48750" anchor="ctr" anchorCtr="0">
              <a:noAutofit/>
            </a:bodyPr>
            <a:lstStyle/>
            <a:p>
              <a:pPr marL="0" marR="0" lvl="0" indent="0" algn="ctr" rtl="0">
                <a:lnSpc>
                  <a:spcPct val="90000"/>
                </a:lnSpc>
                <a:spcBef>
                  <a:spcPts val="0"/>
                </a:spcBef>
                <a:spcAft>
                  <a:spcPts val="0"/>
                </a:spcAft>
                <a:buClr>
                  <a:schemeClr val="lt1"/>
                </a:buClr>
                <a:buSzPts val="1400"/>
                <a:buFont typeface="Arial"/>
                <a:buNone/>
              </a:pPr>
              <a:endParaRPr sz="1400" b="1" i="0" u="none" strike="noStrike" cap="none" dirty="0">
                <a:solidFill>
                  <a:schemeClr val="lt1"/>
                </a:solidFill>
                <a:latin typeface="Arial"/>
                <a:ea typeface="Arial"/>
                <a:cs typeface="Arial"/>
                <a:sym typeface="Arial"/>
              </a:endParaRPr>
            </a:p>
          </p:txBody>
        </p:sp>
        <p:sp>
          <p:nvSpPr>
            <p:cNvPr id="211" name="Shape 211"/>
            <p:cNvSpPr/>
            <p:nvPr/>
          </p:nvSpPr>
          <p:spPr>
            <a:xfrm>
              <a:off x="2372136" y="2209800"/>
              <a:ext cx="1592400" cy="3050100"/>
            </a:xfrm>
            <a:custGeom>
              <a:avLst/>
              <a:gdLst/>
              <a:ahLst/>
              <a:cxnLst/>
              <a:rect l="0" t="0" r="0" b="0"/>
              <a:pathLst>
                <a:path w="120000" h="120000" extrusionOk="0">
                  <a:moveTo>
                    <a:pt x="0" y="0"/>
                  </a:moveTo>
                  <a:lnTo>
                    <a:pt x="120000" y="0"/>
                  </a:lnTo>
                  <a:lnTo>
                    <a:pt x="120000" y="120000"/>
                  </a:lnTo>
                  <a:lnTo>
                    <a:pt x="0" y="120000"/>
                  </a:lnTo>
                  <a:lnTo>
                    <a:pt x="0" y="0"/>
                  </a:lnTo>
                  <a:close/>
                </a:path>
              </a:pathLst>
            </a:custGeom>
            <a:solidFill>
              <a:srgbClr val="CDE1E8">
                <a:alpha val="89803"/>
              </a:srgbClr>
            </a:solidFill>
            <a:ln w="25400" cap="flat" cmpd="sng">
              <a:solidFill>
                <a:srgbClr val="CDE1E8">
                  <a:alpha val="89803"/>
                </a:srgbClr>
              </a:solidFill>
              <a:prstDash val="solid"/>
              <a:round/>
              <a:headEnd type="none" w="sm" len="sm"/>
              <a:tailEnd type="none" w="sm" len="sm"/>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chemeClr val="dk1"/>
                </a:buClr>
                <a:buSzPts val="1400"/>
                <a:buFont typeface="Arial"/>
                <a:buChar char="•"/>
              </a:pPr>
              <a:endParaRPr sz="1400" b="0" i="0" u="none" strike="noStrike" cap="none" dirty="0">
                <a:solidFill>
                  <a:schemeClr val="dk1"/>
                </a:solidFill>
                <a:latin typeface="Arial"/>
                <a:ea typeface="Arial"/>
                <a:cs typeface="Arial"/>
                <a:sym typeface="Arial"/>
              </a:endParaRPr>
            </a:p>
          </p:txBody>
        </p:sp>
        <p:sp>
          <p:nvSpPr>
            <p:cNvPr id="212" name="Shape 212"/>
            <p:cNvSpPr/>
            <p:nvPr/>
          </p:nvSpPr>
          <p:spPr>
            <a:xfrm>
              <a:off x="4187416" y="1502918"/>
              <a:ext cx="1592351" cy="706882"/>
            </a:xfrm>
            <a:custGeom>
              <a:avLst/>
              <a:gdLst/>
              <a:ahLst/>
              <a:cxnLst/>
              <a:rect l="0" t="0" r="0" b="0"/>
              <a:pathLst>
                <a:path w="120000" h="120000" extrusionOk="0">
                  <a:moveTo>
                    <a:pt x="0" y="0"/>
                  </a:moveTo>
                  <a:lnTo>
                    <a:pt x="120000" y="0"/>
                  </a:lnTo>
                  <a:lnTo>
                    <a:pt x="120000" y="120000"/>
                  </a:lnTo>
                  <a:lnTo>
                    <a:pt x="0" y="120000"/>
                  </a:lnTo>
                  <a:lnTo>
                    <a:pt x="0" y="0"/>
                  </a:lnTo>
                  <a:close/>
                </a:path>
              </a:pathLst>
            </a:custGeom>
            <a:solidFill>
              <a:srgbClr val="49ACC5"/>
            </a:solidFill>
            <a:ln w="25400" cap="flat" cmpd="sng">
              <a:solidFill>
                <a:srgbClr val="49ACC5"/>
              </a:solidFill>
              <a:prstDash val="solid"/>
              <a:round/>
              <a:headEnd type="none" w="sm" len="sm"/>
              <a:tailEnd type="none" w="sm" len="sm"/>
            </a:ln>
          </p:spPr>
          <p:txBody>
            <a:bodyPr spcFirstLastPara="1" wrap="square" lIns="85325" tIns="48750" rIns="85325" bIns="48750" anchor="ctr" anchorCtr="0">
              <a:noAutofit/>
            </a:bodyPr>
            <a:lstStyle/>
            <a:p>
              <a:pPr marL="0" marR="0" lvl="0" indent="0" algn="ctr" rtl="0">
                <a:lnSpc>
                  <a:spcPct val="90000"/>
                </a:lnSpc>
                <a:spcBef>
                  <a:spcPts val="0"/>
                </a:spcBef>
                <a:spcAft>
                  <a:spcPts val="0"/>
                </a:spcAft>
                <a:buClr>
                  <a:schemeClr val="lt1"/>
                </a:buClr>
                <a:buSzPts val="1400"/>
                <a:buFont typeface="Arial"/>
                <a:buNone/>
              </a:pPr>
              <a:endParaRPr sz="1400" b="1" i="0" u="none" strike="noStrike" cap="none" dirty="0">
                <a:solidFill>
                  <a:schemeClr val="lt1"/>
                </a:solidFill>
                <a:latin typeface="Arial"/>
                <a:ea typeface="Arial"/>
                <a:cs typeface="Arial"/>
                <a:sym typeface="Arial"/>
              </a:endParaRPr>
            </a:p>
          </p:txBody>
        </p:sp>
        <p:sp>
          <p:nvSpPr>
            <p:cNvPr id="213" name="Shape 213"/>
            <p:cNvSpPr/>
            <p:nvPr/>
          </p:nvSpPr>
          <p:spPr>
            <a:xfrm>
              <a:off x="4187416" y="2209800"/>
              <a:ext cx="1592400" cy="3050100"/>
            </a:xfrm>
            <a:custGeom>
              <a:avLst/>
              <a:gdLst/>
              <a:ahLst/>
              <a:cxnLst/>
              <a:rect l="0" t="0" r="0" b="0"/>
              <a:pathLst>
                <a:path w="120000" h="120000" extrusionOk="0">
                  <a:moveTo>
                    <a:pt x="0" y="0"/>
                  </a:moveTo>
                  <a:lnTo>
                    <a:pt x="120000" y="0"/>
                  </a:lnTo>
                  <a:lnTo>
                    <a:pt x="120000" y="120000"/>
                  </a:lnTo>
                  <a:lnTo>
                    <a:pt x="0" y="120000"/>
                  </a:lnTo>
                  <a:lnTo>
                    <a:pt x="0" y="0"/>
                  </a:lnTo>
                  <a:close/>
                </a:path>
              </a:pathLst>
            </a:custGeom>
            <a:solidFill>
              <a:srgbClr val="CDE1E8">
                <a:alpha val="89803"/>
              </a:srgbClr>
            </a:solidFill>
            <a:ln w="25400" cap="flat" cmpd="sng">
              <a:solidFill>
                <a:srgbClr val="CDE1E8">
                  <a:alpha val="89803"/>
                </a:srgbClr>
              </a:solidFill>
              <a:prstDash val="solid"/>
              <a:round/>
              <a:headEnd type="none" w="sm" len="sm"/>
              <a:tailEnd type="none" w="sm" len="sm"/>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chemeClr val="dk1"/>
                </a:buClr>
                <a:buSzPts val="1400"/>
                <a:buFont typeface="Arial"/>
                <a:buChar char="•"/>
              </a:pPr>
              <a:endParaRPr sz="1400" b="0" i="0" u="none" strike="noStrike" cap="none" dirty="0">
                <a:solidFill>
                  <a:schemeClr val="dk1"/>
                </a:solidFill>
                <a:latin typeface="Arial"/>
                <a:ea typeface="Arial"/>
                <a:cs typeface="Arial"/>
                <a:sym typeface="Arial"/>
              </a:endParaRPr>
            </a:p>
          </p:txBody>
        </p:sp>
        <p:sp>
          <p:nvSpPr>
            <p:cNvPr id="214" name="Shape 214"/>
            <p:cNvSpPr/>
            <p:nvPr/>
          </p:nvSpPr>
          <p:spPr>
            <a:xfrm>
              <a:off x="6002697" y="1502918"/>
              <a:ext cx="1592351" cy="659306"/>
            </a:xfrm>
            <a:custGeom>
              <a:avLst/>
              <a:gdLst/>
              <a:ahLst/>
              <a:cxnLst/>
              <a:rect l="0" t="0" r="0" b="0"/>
              <a:pathLst>
                <a:path w="120000" h="120000" extrusionOk="0">
                  <a:moveTo>
                    <a:pt x="0" y="0"/>
                  </a:moveTo>
                  <a:lnTo>
                    <a:pt x="120000" y="0"/>
                  </a:lnTo>
                  <a:lnTo>
                    <a:pt x="120000" y="120000"/>
                  </a:lnTo>
                  <a:lnTo>
                    <a:pt x="0" y="120000"/>
                  </a:lnTo>
                  <a:lnTo>
                    <a:pt x="0" y="0"/>
                  </a:lnTo>
                  <a:close/>
                </a:path>
              </a:pathLst>
            </a:custGeom>
            <a:solidFill>
              <a:srgbClr val="49ACC5"/>
            </a:solidFill>
            <a:ln w="25400" cap="flat" cmpd="sng">
              <a:solidFill>
                <a:srgbClr val="49ACC5"/>
              </a:solidFill>
              <a:prstDash val="solid"/>
              <a:round/>
              <a:headEnd type="none" w="sm" len="sm"/>
              <a:tailEnd type="none" w="sm" len="sm"/>
            </a:ln>
          </p:spPr>
          <p:txBody>
            <a:bodyPr spcFirstLastPara="1" wrap="square" lIns="85325" tIns="48750" rIns="85325" bIns="48750" anchor="ctr" anchorCtr="0">
              <a:noAutofit/>
            </a:bodyPr>
            <a:lstStyle/>
            <a:p>
              <a:pPr marL="0" marR="0" lvl="0" indent="0" algn="ctr" rtl="0">
                <a:lnSpc>
                  <a:spcPct val="90000"/>
                </a:lnSpc>
                <a:spcBef>
                  <a:spcPts val="0"/>
                </a:spcBef>
                <a:spcAft>
                  <a:spcPts val="0"/>
                </a:spcAft>
                <a:buClr>
                  <a:schemeClr val="lt1"/>
                </a:buClr>
                <a:buSzPts val="1400"/>
                <a:buFont typeface="Arial"/>
                <a:buNone/>
              </a:pPr>
              <a:endParaRPr sz="1400" b="1" i="0" u="none" strike="noStrike" cap="none" dirty="0">
                <a:solidFill>
                  <a:schemeClr val="lt1"/>
                </a:solidFill>
                <a:latin typeface="Arial"/>
                <a:ea typeface="Arial"/>
                <a:cs typeface="Arial"/>
                <a:sym typeface="Arial"/>
              </a:endParaRPr>
            </a:p>
          </p:txBody>
        </p:sp>
        <p:sp>
          <p:nvSpPr>
            <p:cNvPr id="215" name="Shape 215"/>
            <p:cNvSpPr/>
            <p:nvPr/>
          </p:nvSpPr>
          <p:spPr>
            <a:xfrm>
              <a:off x="6002697" y="2191994"/>
              <a:ext cx="1592351" cy="3067805"/>
            </a:xfrm>
            <a:custGeom>
              <a:avLst/>
              <a:gdLst/>
              <a:ahLst/>
              <a:cxnLst/>
              <a:rect l="0" t="0" r="0" b="0"/>
              <a:pathLst>
                <a:path w="120000" h="120000" extrusionOk="0">
                  <a:moveTo>
                    <a:pt x="0" y="0"/>
                  </a:moveTo>
                  <a:lnTo>
                    <a:pt x="120000" y="0"/>
                  </a:lnTo>
                  <a:lnTo>
                    <a:pt x="120000" y="120000"/>
                  </a:lnTo>
                  <a:lnTo>
                    <a:pt x="0" y="120000"/>
                  </a:lnTo>
                  <a:lnTo>
                    <a:pt x="0" y="0"/>
                  </a:lnTo>
                  <a:close/>
                </a:path>
              </a:pathLst>
            </a:custGeom>
            <a:solidFill>
              <a:srgbClr val="CDE1E8">
                <a:alpha val="89803"/>
              </a:srgbClr>
            </a:solidFill>
            <a:ln w="25400" cap="flat" cmpd="sng">
              <a:solidFill>
                <a:srgbClr val="CDE1E8">
                  <a:alpha val="89803"/>
                </a:srgbClr>
              </a:solidFill>
              <a:prstDash val="solid"/>
              <a:round/>
              <a:headEnd type="none" w="sm" len="sm"/>
              <a:tailEnd type="none" w="sm" len="sm"/>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chemeClr val="dk1"/>
                </a:buClr>
                <a:buSzPts val="1400"/>
                <a:buFont typeface="Arial"/>
                <a:buChar char="•"/>
              </a:pPr>
              <a:endParaRPr sz="1400" b="0" i="0" u="none" strike="noStrike" cap="none" dirty="0">
                <a:solidFill>
                  <a:schemeClr val="dk1"/>
                </a:solidFill>
                <a:latin typeface="Arial"/>
                <a:ea typeface="Arial"/>
                <a:cs typeface="Arial"/>
                <a:sym typeface="Arial"/>
              </a:endParaRPr>
            </a:p>
          </p:txBody>
        </p:sp>
        <p:sp>
          <p:nvSpPr>
            <p:cNvPr id="216" name="Shape 216"/>
            <p:cNvSpPr/>
            <p:nvPr/>
          </p:nvSpPr>
          <p:spPr>
            <a:xfrm>
              <a:off x="7817977" y="1502918"/>
              <a:ext cx="1592351" cy="659306"/>
            </a:xfrm>
            <a:custGeom>
              <a:avLst/>
              <a:gdLst/>
              <a:ahLst/>
              <a:cxnLst/>
              <a:rect l="0" t="0" r="0" b="0"/>
              <a:pathLst>
                <a:path w="120000" h="120000" extrusionOk="0">
                  <a:moveTo>
                    <a:pt x="0" y="0"/>
                  </a:moveTo>
                  <a:lnTo>
                    <a:pt x="120000" y="0"/>
                  </a:lnTo>
                  <a:lnTo>
                    <a:pt x="120000" y="120000"/>
                  </a:lnTo>
                  <a:lnTo>
                    <a:pt x="0" y="120000"/>
                  </a:lnTo>
                  <a:lnTo>
                    <a:pt x="0" y="0"/>
                  </a:lnTo>
                  <a:close/>
                </a:path>
              </a:pathLst>
            </a:custGeom>
            <a:solidFill>
              <a:srgbClr val="49ACC5"/>
            </a:solidFill>
            <a:ln w="25400" cap="flat" cmpd="sng">
              <a:solidFill>
                <a:srgbClr val="49ACC5"/>
              </a:solidFill>
              <a:prstDash val="solid"/>
              <a:round/>
              <a:headEnd type="none" w="sm" len="sm"/>
              <a:tailEnd type="none" w="sm" len="sm"/>
            </a:ln>
          </p:spPr>
          <p:txBody>
            <a:bodyPr spcFirstLastPara="1" wrap="square" lIns="85325" tIns="48750" rIns="85325" bIns="48750" anchor="ctr" anchorCtr="0">
              <a:noAutofit/>
            </a:bodyPr>
            <a:lstStyle/>
            <a:p>
              <a:pPr marL="0" marR="0" lvl="0" indent="0" algn="ctr" rtl="0">
                <a:lnSpc>
                  <a:spcPct val="90000"/>
                </a:lnSpc>
                <a:spcBef>
                  <a:spcPts val="0"/>
                </a:spcBef>
                <a:spcAft>
                  <a:spcPts val="0"/>
                </a:spcAft>
                <a:buClr>
                  <a:schemeClr val="lt1"/>
                </a:buClr>
                <a:buSzPts val="1400"/>
                <a:buFont typeface="Arial"/>
                <a:buNone/>
              </a:pPr>
              <a:endParaRPr sz="1400" b="1" i="0" u="none" strike="noStrike" cap="none" dirty="0">
                <a:solidFill>
                  <a:schemeClr val="lt1"/>
                </a:solidFill>
                <a:latin typeface="Arial"/>
                <a:ea typeface="Arial"/>
                <a:cs typeface="Arial"/>
                <a:sym typeface="Arial"/>
              </a:endParaRPr>
            </a:p>
          </p:txBody>
        </p:sp>
        <p:sp>
          <p:nvSpPr>
            <p:cNvPr id="217" name="Shape 217"/>
            <p:cNvSpPr/>
            <p:nvPr/>
          </p:nvSpPr>
          <p:spPr>
            <a:xfrm>
              <a:off x="7817977" y="2162224"/>
              <a:ext cx="1592351" cy="3097575"/>
            </a:xfrm>
            <a:custGeom>
              <a:avLst/>
              <a:gdLst/>
              <a:ahLst/>
              <a:cxnLst/>
              <a:rect l="0" t="0" r="0" b="0"/>
              <a:pathLst>
                <a:path w="120000" h="120000" extrusionOk="0">
                  <a:moveTo>
                    <a:pt x="0" y="0"/>
                  </a:moveTo>
                  <a:lnTo>
                    <a:pt x="120000" y="0"/>
                  </a:lnTo>
                  <a:lnTo>
                    <a:pt x="120000" y="120000"/>
                  </a:lnTo>
                  <a:lnTo>
                    <a:pt x="0" y="120000"/>
                  </a:lnTo>
                  <a:lnTo>
                    <a:pt x="0" y="0"/>
                  </a:lnTo>
                  <a:close/>
                </a:path>
              </a:pathLst>
            </a:custGeom>
            <a:solidFill>
              <a:srgbClr val="CDE1E8">
                <a:alpha val="89803"/>
              </a:srgbClr>
            </a:solidFill>
            <a:ln w="25400" cap="flat" cmpd="sng">
              <a:solidFill>
                <a:srgbClr val="CDE1E8">
                  <a:alpha val="89803"/>
                </a:srgbClr>
              </a:solidFill>
              <a:prstDash val="solid"/>
              <a:round/>
              <a:headEnd type="none" w="sm" len="sm"/>
              <a:tailEnd type="none" w="sm" len="sm"/>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chemeClr val="dk1"/>
                </a:buClr>
                <a:buSzPts val="1400"/>
                <a:buFont typeface="Arial"/>
                <a:buChar char="•"/>
              </a:pPr>
              <a:endParaRPr dirty="0"/>
            </a:p>
          </p:txBody>
        </p:sp>
      </p:grpSp>
      <p:sp>
        <p:nvSpPr>
          <p:cNvPr id="2" name="Rectangle 1"/>
          <p:cNvSpPr/>
          <p:nvPr/>
        </p:nvSpPr>
        <p:spPr>
          <a:xfrm>
            <a:off x="3961127" y="1698358"/>
            <a:ext cx="1369286" cy="286232"/>
          </a:xfrm>
          <a:prstGeom prst="rect">
            <a:avLst/>
          </a:prstGeom>
        </p:spPr>
        <p:txBody>
          <a:bodyPr wrap="none">
            <a:spAutoFit/>
          </a:bodyPr>
          <a:lstStyle/>
          <a:p>
            <a:pPr lvl="0" algn="ctr">
              <a:lnSpc>
                <a:spcPct val="90000"/>
              </a:lnSpc>
              <a:buClr>
                <a:schemeClr val="lt1"/>
              </a:buClr>
              <a:buSzPts val="1400"/>
            </a:pPr>
            <a:r>
              <a:rPr lang="en-US" b="1" dirty="0">
                <a:solidFill>
                  <a:schemeClr val="lt1"/>
                </a:solidFill>
              </a:rPr>
              <a:t>Preparedness</a:t>
            </a:r>
          </a:p>
        </p:txBody>
      </p:sp>
      <p:sp>
        <p:nvSpPr>
          <p:cNvPr id="3" name="Rectangle 2"/>
          <p:cNvSpPr/>
          <p:nvPr/>
        </p:nvSpPr>
        <p:spPr>
          <a:xfrm>
            <a:off x="641800" y="1569349"/>
            <a:ext cx="2322331" cy="544252"/>
          </a:xfrm>
          <a:prstGeom prst="rect">
            <a:avLst/>
          </a:prstGeom>
        </p:spPr>
        <p:txBody>
          <a:bodyPr wrap="square">
            <a:spAutoFit/>
          </a:bodyPr>
          <a:lstStyle/>
          <a:p>
            <a:pPr lvl="0" algn="ctr">
              <a:lnSpc>
                <a:spcPct val="90000"/>
              </a:lnSpc>
              <a:buClr>
                <a:schemeClr val="lt1"/>
              </a:buClr>
              <a:buSzPts val="1400"/>
            </a:pPr>
            <a:r>
              <a:rPr lang="en-US" b="1" dirty="0">
                <a:solidFill>
                  <a:schemeClr val="lt1"/>
                </a:solidFill>
              </a:rPr>
              <a:t>Disaster Prevention </a:t>
            </a:r>
          </a:p>
          <a:p>
            <a:pPr lvl="0" algn="ctr">
              <a:lnSpc>
                <a:spcPct val="90000"/>
              </a:lnSpc>
              <a:spcBef>
                <a:spcPts val="490"/>
              </a:spcBef>
              <a:buClr>
                <a:schemeClr val="lt1"/>
              </a:buClr>
              <a:buSzPts val="1400"/>
            </a:pPr>
            <a:r>
              <a:rPr lang="en-US" b="1" dirty="0">
                <a:solidFill>
                  <a:schemeClr val="lt1"/>
                </a:solidFill>
              </a:rPr>
              <a:t>and Mitigation</a:t>
            </a:r>
          </a:p>
        </p:txBody>
      </p:sp>
      <p:sp>
        <p:nvSpPr>
          <p:cNvPr id="4" name="Rectangle 3"/>
          <p:cNvSpPr/>
          <p:nvPr/>
        </p:nvSpPr>
        <p:spPr>
          <a:xfrm>
            <a:off x="6969043" y="1687586"/>
            <a:ext cx="1039067" cy="307777"/>
          </a:xfrm>
          <a:prstGeom prst="rect">
            <a:avLst/>
          </a:prstGeom>
        </p:spPr>
        <p:txBody>
          <a:bodyPr wrap="none">
            <a:spAutoFit/>
          </a:bodyPr>
          <a:lstStyle/>
          <a:p>
            <a:r>
              <a:rPr lang="en-US" b="1" dirty="0">
                <a:solidFill>
                  <a:schemeClr val="lt1"/>
                </a:solidFill>
              </a:rPr>
              <a:t>Response</a:t>
            </a:r>
            <a:endParaRPr lang="en-US" dirty="0"/>
          </a:p>
        </p:txBody>
      </p:sp>
      <p:sp>
        <p:nvSpPr>
          <p:cNvPr id="5" name="Rectangle 4"/>
          <p:cNvSpPr/>
          <p:nvPr/>
        </p:nvSpPr>
        <p:spPr>
          <a:xfrm>
            <a:off x="9190174" y="1584233"/>
            <a:ext cx="2282413" cy="544252"/>
          </a:xfrm>
          <a:prstGeom prst="rect">
            <a:avLst/>
          </a:prstGeom>
        </p:spPr>
        <p:txBody>
          <a:bodyPr wrap="square">
            <a:spAutoFit/>
          </a:bodyPr>
          <a:lstStyle/>
          <a:p>
            <a:pPr lvl="0" algn="ctr">
              <a:lnSpc>
                <a:spcPct val="90000"/>
              </a:lnSpc>
              <a:buClr>
                <a:schemeClr val="lt1"/>
              </a:buClr>
              <a:buSzPts val="1400"/>
            </a:pPr>
            <a:r>
              <a:rPr lang="en-US" b="1" dirty="0">
                <a:solidFill>
                  <a:schemeClr val="lt1"/>
                </a:solidFill>
              </a:rPr>
              <a:t>Rehabilitation </a:t>
            </a:r>
            <a:endParaRPr lang="en-US" dirty="0"/>
          </a:p>
          <a:p>
            <a:pPr lvl="0" algn="ctr">
              <a:lnSpc>
                <a:spcPct val="90000"/>
              </a:lnSpc>
              <a:spcBef>
                <a:spcPts val="490"/>
              </a:spcBef>
              <a:buClr>
                <a:schemeClr val="lt1"/>
              </a:buClr>
              <a:buSzPts val="1400"/>
            </a:pPr>
            <a:r>
              <a:rPr lang="en-US" b="1" dirty="0">
                <a:solidFill>
                  <a:schemeClr val="lt1"/>
                </a:solidFill>
              </a:rPr>
              <a:t>and Recovery</a:t>
            </a:r>
          </a:p>
        </p:txBody>
      </p:sp>
      <p:sp>
        <p:nvSpPr>
          <p:cNvPr id="6" name="Rectangle 5"/>
          <p:cNvSpPr/>
          <p:nvPr/>
        </p:nvSpPr>
        <p:spPr>
          <a:xfrm>
            <a:off x="551875" y="2239568"/>
            <a:ext cx="2493761" cy="2741263"/>
          </a:xfrm>
          <a:prstGeom prst="rect">
            <a:avLst/>
          </a:prstGeom>
        </p:spPr>
        <p:txBody>
          <a:bodyPr wrap="square">
            <a:spAutoFit/>
          </a:bodyPr>
          <a:lstStyle/>
          <a:p>
            <a:pPr marL="285750" lvl="1" indent="-285750">
              <a:lnSpc>
                <a:spcPct val="90000"/>
              </a:lnSpc>
              <a:buClr>
                <a:schemeClr val="dk1"/>
              </a:buClr>
              <a:buSzPts val="1400"/>
              <a:buFont typeface="Arial" panose="020B0604020202020204" pitchFamily="34" charset="0"/>
              <a:buChar char="•"/>
            </a:pPr>
            <a:r>
              <a:rPr lang="en-GB" dirty="0">
                <a:solidFill>
                  <a:schemeClr val="dk1"/>
                </a:solidFill>
              </a:rPr>
              <a:t>Knowledge management, social </a:t>
            </a:r>
            <a:r>
              <a:rPr lang="en-GB" dirty="0" smtClean="0">
                <a:solidFill>
                  <a:schemeClr val="dk1"/>
                </a:solidFill>
              </a:rPr>
              <a:t>protection</a:t>
            </a:r>
            <a:r>
              <a:rPr lang="en-GB" dirty="0">
                <a:solidFill>
                  <a:schemeClr val="dk1"/>
                </a:solidFill>
              </a:rPr>
              <a:t> </a:t>
            </a:r>
            <a:r>
              <a:rPr lang="en-GB" dirty="0" smtClean="0">
                <a:solidFill>
                  <a:schemeClr val="dk1"/>
                </a:solidFill>
              </a:rPr>
              <a:t>&amp; </a:t>
            </a:r>
            <a:r>
              <a:rPr lang="en-GB" dirty="0">
                <a:solidFill>
                  <a:schemeClr val="dk1"/>
                </a:solidFill>
              </a:rPr>
              <a:t>public </a:t>
            </a:r>
            <a:r>
              <a:rPr lang="en-GB" dirty="0" smtClean="0">
                <a:solidFill>
                  <a:schemeClr val="dk1"/>
                </a:solidFill>
              </a:rPr>
              <a:t>health</a:t>
            </a:r>
            <a:endParaRPr lang="en-GB" dirty="0"/>
          </a:p>
          <a:p>
            <a:pPr marL="285750" lvl="1" indent="-285750">
              <a:lnSpc>
                <a:spcPct val="90000"/>
              </a:lnSpc>
              <a:spcBef>
                <a:spcPts val="210"/>
              </a:spcBef>
              <a:buClr>
                <a:schemeClr val="dk1"/>
              </a:buClr>
              <a:buSzPts val="1400"/>
              <a:buFont typeface="Arial" panose="020B0604020202020204" pitchFamily="34" charset="0"/>
              <a:buChar char="•"/>
            </a:pPr>
            <a:r>
              <a:rPr lang="en-GB" dirty="0">
                <a:solidFill>
                  <a:schemeClr val="dk1"/>
                </a:solidFill>
              </a:rPr>
              <a:t>Agriculture resilience</a:t>
            </a:r>
            <a:endParaRPr lang="en-GB" dirty="0"/>
          </a:p>
          <a:p>
            <a:pPr marL="285750" lvl="1" indent="-285750">
              <a:lnSpc>
                <a:spcPct val="90000"/>
              </a:lnSpc>
              <a:spcBef>
                <a:spcPts val="210"/>
              </a:spcBef>
              <a:buClr>
                <a:schemeClr val="dk1"/>
              </a:buClr>
              <a:buSzPts val="1400"/>
              <a:buFont typeface="Arial" panose="020B0604020202020204" pitchFamily="34" charset="0"/>
              <a:buChar char="•"/>
            </a:pPr>
            <a:r>
              <a:rPr lang="en-GB" dirty="0">
                <a:solidFill>
                  <a:schemeClr val="dk1"/>
                </a:solidFill>
              </a:rPr>
              <a:t>Early warning system, barangay digitised hazard mapping</a:t>
            </a:r>
            <a:endParaRPr lang="en-GB" dirty="0"/>
          </a:p>
          <a:p>
            <a:pPr marL="285750" lvl="1" indent="-285750">
              <a:lnSpc>
                <a:spcPct val="90000"/>
              </a:lnSpc>
              <a:spcBef>
                <a:spcPts val="210"/>
              </a:spcBef>
              <a:buClr>
                <a:schemeClr val="dk1"/>
              </a:buClr>
              <a:buSzPts val="1400"/>
              <a:buFont typeface="Arial" panose="020B0604020202020204" pitchFamily="34" charset="0"/>
              <a:buChar char="•"/>
            </a:pPr>
            <a:r>
              <a:rPr lang="en-GB" dirty="0" smtClean="0">
                <a:solidFill>
                  <a:schemeClr val="dk1"/>
                </a:solidFill>
              </a:rPr>
              <a:t>Networking</a:t>
            </a:r>
          </a:p>
          <a:p>
            <a:pPr marL="285750" lvl="1" indent="-285750">
              <a:lnSpc>
                <a:spcPct val="90000"/>
              </a:lnSpc>
              <a:spcBef>
                <a:spcPts val="210"/>
              </a:spcBef>
              <a:buClr>
                <a:schemeClr val="dk1"/>
              </a:buClr>
              <a:buSzPts val="1400"/>
              <a:buFont typeface="Arial" panose="020B0604020202020204" pitchFamily="34" charset="0"/>
              <a:buChar char="•"/>
            </a:pPr>
            <a:r>
              <a:rPr lang="en-GB" dirty="0" smtClean="0">
                <a:solidFill>
                  <a:schemeClr val="dk1"/>
                </a:solidFill>
              </a:rPr>
              <a:t>Monitoring </a:t>
            </a:r>
            <a:r>
              <a:rPr lang="en-GB" dirty="0">
                <a:solidFill>
                  <a:schemeClr val="dk1"/>
                </a:solidFill>
              </a:rPr>
              <a:t>and evaluation of DRR plan and its </a:t>
            </a:r>
            <a:r>
              <a:rPr lang="en-GB" dirty="0" smtClean="0">
                <a:solidFill>
                  <a:schemeClr val="dk1"/>
                </a:solidFill>
              </a:rPr>
              <a:t>implementation</a:t>
            </a:r>
            <a:endParaRPr lang="en-GB" dirty="0"/>
          </a:p>
          <a:p>
            <a:pPr marL="285750" lvl="1" indent="-285750">
              <a:lnSpc>
                <a:spcPct val="90000"/>
              </a:lnSpc>
              <a:spcBef>
                <a:spcPts val="210"/>
              </a:spcBef>
              <a:buClr>
                <a:schemeClr val="dk1"/>
              </a:buClr>
              <a:buSzPts val="1400"/>
              <a:buFont typeface="Arial" panose="020B0604020202020204" pitchFamily="34" charset="0"/>
              <a:buChar char="•"/>
            </a:pPr>
            <a:r>
              <a:rPr lang="en-GB" dirty="0">
                <a:solidFill>
                  <a:schemeClr val="dk1"/>
                </a:solidFill>
              </a:rPr>
              <a:t>Pre-disaster Risk Assessment</a:t>
            </a:r>
          </a:p>
        </p:txBody>
      </p:sp>
      <p:sp>
        <p:nvSpPr>
          <p:cNvPr id="7" name="Rectangle 6"/>
          <p:cNvSpPr/>
          <p:nvPr/>
        </p:nvSpPr>
        <p:spPr>
          <a:xfrm>
            <a:off x="3394777" y="2239568"/>
            <a:ext cx="2497837" cy="1965666"/>
          </a:xfrm>
          <a:prstGeom prst="rect">
            <a:avLst/>
          </a:prstGeom>
        </p:spPr>
        <p:txBody>
          <a:bodyPr wrap="square">
            <a:spAutoFit/>
          </a:bodyPr>
          <a:lstStyle/>
          <a:p>
            <a:pPr marL="285750" lvl="1" indent="-285750">
              <a:lnSpc>
                <a:spcPct val="90000"/>
              </a:lnSpc>
              <a:buClr>
                <a:schemeClr val="dk1"/>
              </a:buClr>
              <a:buSzPts val="1400"/>
              <a:buFont typeface="Arial" panose="020B0604020202020204" pitchFamily="34" charset="0"/>
              <a:buChar char="•"/>
            </a:pPr>
            <a:r>
              <a:rPr lang="en-GB" dirty="0">
                <a:solidFill>
                  <a:schemeClr val="dk1"/>
                </a:solidFill>
              </a:rPr>
              <a:t>Community Risk Assessment</a:t>
            </a:r>
          </a:p>
          <a:p>
            <a:pPr marL="285750" lvl="1" indent="-285750">
              <a:lnSpc>
                <a:spcPct val="90000"/>
              </a:lnSpc>
              <a:spcBef>
                <a:spcPts val="210"/>
              </a:spcBef>
              <a:buClr>
                <a:schemeClr val="dk1"/>
              </a:buClr>
              <a:buSzPts val="1400"/>
              <a:buFont typeface="Arial" panose="020B0604020202020204" pitchFamily="34" charset="0"/>
              <a:buChar char="•"/>
            </a:pPr>
            <a:r>
              <a:rPr lang="en-GB" dirty="0">
                <a:solidFill>
                  <a:schemeClr val="dk1"/>
                </a:solidFill>
              </a:rPr>
              <a:t>Policy Advocacy</a:t>
            </a:r>
          </a:p>
          <a:p>
            <a:pPr marL="285750" lvl="1" indent="-285750">
              <a:lnSpc>
                <a:spcPct val="90000"/>
              </a:lnSpc>
              <a:spcBef>
                <a:spcPts val="210"/>
              </a:spcBef>
              <a:buClr>
                <a:schemeClr val="dk1"/>
              </a:buClr>
              <a:buSzPts val="1400"/>
              <a:buFont typeface="Arial" panose="020B0604020202020204" pitchFamily="34" charset="0"/>
              <a:buChar char="•"/>
            </a:pPr>
            <a:r>
              <a:rPr lang="en-GB" dirty="0">
                <a:solidFill>
                  <a:schemeClr val="dk1"/>
                </a:solidFill>
              </a:rPr>
              <a:t>Community Risk </a:t>
            </a:r>
            <a:r>
              <a:rPr lang="en-GB" dirty="0" smtClean="0">
                <a:solidFill>
                  <a:schemeClr val="dk1"/>
                </a:solidFill>
              </a:rPr>
              <a:t>Assessment</a:t>
            </a:r>
            <a:endParaRPr lang="en-GB" dirty="0">
              <a:solidFill>
                <a:schemeClr val="dk1"/>
              </a:solidFill>
            </a:endParaRPr>
          </a:p>
          <a:p>
            <a:pPr marL="285750" lvl="1" indent="-285750">
              <a:lnSpc>
                <a:spcPct val="90000"/>
              </a:lnSpc>
              <a:spcBef>
                <a:spcPts val="210"/>
              </a:spcBef>
              <a:buClr>
                <a:schemeClr val="dk1"/>
              </a:buClr>
              <a:buSzPts val="1400"/>
              <a:buFont typeface="Arial" panose="020B0604020202020204" pitchFamily="34" charset="0"/>
              <a:buChar char="•"/>
            </a:pPr>
            <a:r>
              <a:rPr lang="en-GB" dirty="0">
                <a:solidFill>
                  <a:schemeClr val="dk1"/>
                </a:solidFill>
              </a:rPr>
              <a:t>Policy Advocacy</a:t>
            </a:r>
          </a:p>
          <a:p>
            <a:pPr marL="285750" lvl="1" indent="-285750">
              <a:lnSpc>
                <a:spcPct val="90000"/>
              </a:lnSpc>
              <a:spcBef>
                <a:spcPts val="210"/>
              </a:spcBef>
              <a:buClr>
                <a:schemeClr val="dk1"/>
              </a:buClr>
              <a:buSzPts val="1400"/>
              <a:buFont typeface="Arial" panose="020B0604020202020204" pitchFamily="34" charset="0"/>
              <a:buChar char="•"/>
            </a:pPr>
            <a:r>
              <a:rPr lang="en-GB" dirty="0">
                <a:solidFill>
                  <a:schemeClr val="dk1"/>
                </a:solidFill>
              </a:rPr>
              <a:t>Incident Command System Training</a:t>
            </a:r>
          </a:p>
          <a:p>
            <a:pPr marL="285750" lvl="1" indent="-285750">
              <a:lnSpc>
                <a:spcPct val="90000"/>
              </a:lnSpc>
              <a:spcBef>
                <a:spcPts val="210"/>
              </a:spcBef>
              <a:buClr>
                <a:schemeClr val="dk1"/>
              </a:buClr>
              <a:buSzPts val="1400"/>
              <a:buFont typeface="Arial" panose="020B0604020202020204" pitchFamily="34" charset="0"/>
              <a:buChar char="•"/>
            </a:pPr>
            <a:r>
              <a:rPr lang="en-GB" dirty="0">
                <a:solidFill>
                  <a:schemeClr val="dk1"/>
                </a:solidFill>
              </a:rPr>
              <a:t>Evacuation Plan </a:t>
            </a:r>
          </a:p>
        </p:txBody>
      </p:sp>
      <p:sp>
        <p:nvSpPr>
          <p:cNvPr id="8" name="Rectangle 7"/>
          <p:cNvSpPr/>
          <p:nvPr/>
        </p:nvSpPr>
        <p:spPr>
          <a:xfrm>
            <a:off x="6237504" y="2227378"/>
            <a:ext cx="2497917" cy="2521716"/>
          </a:xfrm>
          <a:prstGeom prst="rect">
            <a:avLst/>
          </a:prstGeom>
        </p:spPr>
        <p:txBody>
          <a:bodyPr wrap="square">
            <a:spAutoFit/>
          </a:bodyPr>
          <a:lstStyle/>
          <a:p>
            <a:pPr marL="285750" lvl="1" indent="-285750">
              <a:lnSpc>
                <a:spcPct val="90000"/>
              </a:lnSpc>
              <a:buClr>
                <a:schemeClr val="dk1"/>
              </a:buClr>
              <a:buSzPts val="1400"/>
              <a:buFont typeface="Arial" panose="020B0604020202020204" pitchFamily="34" charset="0"/>
              <a:buChar char="•"/>
            </a:pPr>
            <a:r>
              <a:rPr lang="en-GB" dirty="0">
                <a:solidFill>
                  <a:schemeClr val="dk1"/>
                </a:solidFill>
              </a:rPr>
              <a:t>Organise accreditation of community disaster volunteers, relief stockpiling</a:t>
            </a:r>
            <a:endParaRPr lang="en-GB" dirty="0"/>
          </a:p>
          <a:p>
            <a:pPr marL="285750" lvl="1" indent="-285750">
              <a:lnSpc>
                <a:spcPct val="90000"/>
              </a:lnSpc>
              <a:spcBef>
                <a:spcPts val="210"/>
              </a:spcBef>
              <a:buClr>
                <a:schemeClr val="dk1"/>
              </a:buClr>
              <a:buSzPts val="1400"/>
              <a:buFont typeface="Arial" panose="020B0604020202020204" pitchFamily="34" charset="0"/>
              <a:buChar char="•"/>
            </a:pPr>
            <a:r>
              <a:rPr lang="en-GB" dirty="0" smtClean="0">
                <a:solidFill>
                  <a:schemeClr val="dk1"/>
                </a:solidFill>
              </a:rPr>
              <a:t>Perform </a:t>
            </a:r>
            <a:r>
              <a:rPr lang="en-GB" dirty="0">
                <a:solidFill>
                  <a:schemeClr val="dk1"/>
                </a:solidFill>
              </a:rPr>
              <a:t>emergency drills</a:t>
            </a:r>
            <a:endParaRPr lang="en-GB" dirty="0"/>
          </a:p>
          <a:p>
            <a:pPr marL="285750" lvl="1" indent="-285750">
              <a:lnSpc>
                <a:spcPct val="90000"/>
              </a:lnSpc>
              <a:spcBef>
                <a:spcPts val="210"/>
              </a:spcBef>
              <a:buClr>
                <a:schemeClr val="dk1"/>
              </a:buClr>
              <a:buSzPts val="1400"/>
              <a:buFont typeface="Arial" panose="020B0604020202020204" pitchFamily="34" charset="0"/>
              <a:buChar char="•"/>
            </a:pPr>
            <a:r>
              <a:rPr lang="en-GB" dirty="0" smtClean="0">
                <a:solidFill>
                  <a:schemeClr val="dk1"/>
                </a:solidFill>
              </a:rPr>
              <a:t>Purchase </a:t>
            </a:r>
            <a:r>
              <a:rPr lang="en-GB" dirty="0">
                <a:solidFill>
                  <a:schemeClr val="dk1"/>
                </a:solidFill>
              </a:rPr>
              <a:t>of emergency response related </a:t>
            </a:r>
            <a:r>
              <a:rPr lang="en-GB" dirty="0" smtClean="0">
                <a:solidFill>
                  <a:schemeClr val="dk1"/>
                </a:solidFill>
              </a:rPr>
              <a:t>equipment</a:t>
            </a:r>
            <a:endParaRPr lang="en-GB" dirty="0" smtClean="0"/>
          </a:p>
          <a:p>
            <a:pPr marL="285750" lvl="1" indent="-285750">
              <a:lnSpc>
                <a:spcPct val="90000"/>
              </a:lnSpc>
              <a:spcBef>
                <a:spcPts val="210"/>
              </a:spcBef>
              <a:buClr>
                <a:schemeClr val="dk1"/>
              </a:buClr>
              <a:buSzPts val="1400"/>
              <a:buFont typeface="Arial" panose="020B0604020202020204" pitchFamily="34" charset="0"/>
              <a:buChar char="•"/>
            </a:pPr>
            <a:r>
              <a:rPr lang="en-GB" dirty="0" smtClean="0">
                <a:solidFill>
                  <a:schemeClr val="dk1"/>
                </a:solidFill>
              </a:rPr>
              <a:t>Prepare </a:t>
            </a:r>
            <a:r>
              <a:rPr lang="en-GB" dirty="0">
                <a:solidFill>
                  <a:schemeClr val="dk1"/>
                </a:solidFill>
              </a:rPr>
              <a:t>Emergency  Response Standard Operating </a:t>
            </a:r>
            <a:r>
              <a:rPr lang="en-GB" dirty="0" smtClean="0">
                <a:solidFill>
                  <a:schemeClr val="dk1"/>
                </a:solidFill>
              </a:rPr>
              <a:t>Procedure</a:t>
            </a:r>
          </a:p>
          <a:p>
            <a:pPr marL="285750" lvl="1" indent="-285750">
              <a:lnSpc>
                <a:spcPct val="90000"/>
              </a:lnSpc>
              <a:spcBef>
                <a:spcPts val="210"/>
              </a:spcBef>
              <a:buClr>
                <a:schemeClr val="dk1"/>
              </a:buClr>
              <a:buSzPts val="1400"/>
              <a:buFont typeface="Arial" panose="020B0604020202020204" pitchFamily="34" charset="0"/>
              <a:buChar char="•"/>
            </a:pPr>
            <a:r>
              <a:rPr lang="en-GB" dirty="0" smtClean="0">
                <a:solidFill>
                  <a:schemeClr val="dk1"/>
                </a:solidFill>
              </a:rPr>
              <a:t>Prepare </a:t>
            </a:r>
            <a:r>
              <a:rPr lang="en-GB" dirty="0">
                <a:solidFill>
                  <a:schemeClr val="dk1"/>
                </a:solidFill>
              </a:rPr>
              <a:t>contingency plan</a:t>
            </a:r>
          </a:p>
        </p:txBody>
      </p:sp>
      <p:sp>
        <p:nvSpPr>
          <p:cNvPr id="9" name="Rectangle 8"/>
          <p:cNvSpPr/>
          <p:nvPr/>
        </p:nvSpPr>
        <p:spPr>
          <a:xfrm>
            <a:off x="9080233" y="2191992"/>
            <a:ext cx="2497991" cy="1771767"/>
          </a:xfrm>
          <a:prstGeom prst="rect">
            <a:avLst/>
          </a:prstGeom>
        </p:spPr>
        <p:txBody>
          <a:bodyPr wrap="square">
            <a:spAutoFit/>
          </a:bodyPr>
          <a:lstStyle/>
          <a:p>
            <a:pPr marL="285750" lvl="1" indent="-285750">
              <a:lnSpc>
                <a:spcPct val="90000"/>
              </a:lnSpc>
              <a:buClr>
                <a:schemeClr val="dk1"/>
              </a:buClr>
              <a:buSzPts val="1400"/>
              <a:buFont typeface="Arial" panose="020B0604020202020204" pitchFamily="34" charset="0"/>
              <a:buChar char="•"/>
            </a:pPr>
            <a:r>
              <a:rPr lang="en-GB" dirty="0">
                <a:solidFill>
                  <a:schemeClr val="dk1"/>
                </a:solidFill>
              </a:rPr>
              <a:t>Link with NEDA and other  institutions (e.g. INGOs)</a:t>
            </a:r>
            <a:endParaRPr lang="en-GB" dirty="0"/>
          </a:p>
          <a:p>
            <a:pPr marL="285750" lvl="1" indent="-285750">
              <a:lnSpc>
                <a:spcPct val="90000"/>
              </a:lnSpc>
              <a:spcBef>
                <a:spcPts val="210"/>
              </a:spcBef>
              <a:buClr>
                <a:schemeClr val="dk1"/>
              </a:buClr>
              <a:buSzPts val="1400"/>
              <a:buFont typeface="Arial" panose="020B0604020202020204" pitchFamily="34" charset="0"/>
              <a:buChar char="•"/>
            </a:pPr>
            <a:r>
              <a:rPr lang="en-GB" dirty="0">
                <a:solidFill>
                  <a:schemeClr val="dk1"/>
                </a:solidFill>
              </a:rPr>
              <a:t>Evacuation Infrastructure</a:t>
            </a:r>
            <a:endParaRPr lang="en-GB" dirty="0"/>
          </a:p>
          <a:p>
            <a:pPr marL="285750" lvl="1" indent="-285750">
              <a:lnSpc>
                <a:spcPct val="90000"/>
              </a:lnSpc>
              <a:spcBef>
                <a:spcPts val="210"/>
              </a:spcBef>
              <a:buClr>
                <a:schemeClr val="dk1"/>
              </a:buClr>
              <a:buSzPts val="1400"/>
              <a:buFont typeface="Arial" panose="020B0604020202020204" pitchFamily="34" charset="0"/>
              <a:buChar char="•"/>
            </a:pPr>
            <a:r>
              <a:rPr lang="en-GB" dirty="0">
                <a:solidFill>
                  <a:schemeClr val="dk1"/>
                </a:solidFill>
              </a:rPr>
              <a:t>Housing</a:t>
            </a:r>
          </a:p>
          <a:p>
            <a:pPr marL="285750" lvl="1" indent="-285750">
              <a:lnSpc>
                <a:spcPct val="90000"/>
              </a:lnSpc>
              <a:spcBef>
                <a:spcPts val="210"/>
              </a:spcBef>
              <a:buClr>
                <a:schemeClr val="dk1"/>
              </a:buClr>
              <a:buSzPts val="1400"/>
              <a:buFont typeface="Arial" panose="020B0604020202020204" pitchFamily="34" charset="0"/>
              <a:buChar char="•"/>
            </a:pPr>
            <a:r>
              <a:rPr lang="en-GB" dirty="0">
                <a:solidFill>
                  <a:schemeClr val="dk1"/>
                </a:solidFill>
              </a:rPr>
              <a:t>Livelihood</a:t>
            </a:r>
            <a:endParaRPr lang="en-GB" dirty="0"/>
          </a:p>
          <a:p>
            <a:pPr marL="285750" lvl="1" indent="-285750">
              <a:lnSpc>
                <a:spcPct val="90000"/>
              </a:lnSpc>
              <a:spcBef>
                <a:spcPts val="210"/>
              </a:spcBef>
              <a:buClr>
                <a:schemeClr val="dk1"/>
              </a:buClr>
              <a:buSzPts val="1400"/>
              <a:buFont typeface="Arial" panose="020B0604020202020204" pitchFamily="34" charset="0"/>
              <a:buChar char="•"/>
            </a:pPr>
            <a:r>
              <a:rPr lang="en-GB" dirty="0">
                <a:solidFill>
                  <a:schemeClr val="dk1"/>
                </a:solidFill>
              </a:rPr>
              <a:t>Food and water security</a:t>
            </a:r>
            <a:endParaRPr lang="en-GB" dirty="0"/>
          </a:p>
          <a:p>
            <a:pPr marL="285750" lvl="1" indent="-285750">
              <a:lnSpc>
                <a:spcPct val="90000"/>
              </a:lnSpc>
              <a:spcBef>
                <a:spcPts val="210"/>
              </a:spcBef>
              <a:buClr>
                <a:schemeClr val="dk1"/>
              </a:buClr>
              <a:buSzPts val="1400"/>
              <a:buFont typeface="Arial" panose="020B0604020202020204" pitchFamily="34" charset="0"/>
              <a:buChar char="•"/>
            </a:pPr>
            <a:r>
              <a:rPr lang="en-GB" dirty="0">
                <a:solidFill>
                  <a:schemeClr val="dk1"/>
                </a:solidFill>
              </a:rPr>
              <a:t>WASH</a:t>
            </a:r>
            <a:endParaRPr lang="en-GB" dirty="0"/>
          </a:p>
        </p:txBody>
      </p:sp>
      <p:pic>
        <p:nvPicPr>
          <p:cNvPr id="23"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p:nvPr/>
        </p:nvSpPr>
        <p:spPr>
          <a:xfrm>
            <a:off x="551813" y="495100"/>
            <a:ext cx="11030100" cy="87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1000"/>
              </a:spcAft>
              <a:buClr>
                <a:srgbClr val="7A7777"/>
              </a:buClr>
              <a:buSzPts val="3200"/>
              <a:buFont typeface="Arial"/>
              <a:buNone/>
            </a:pPr>
            <a:r>
              <a:rPr lang="en-US" sz="3200" dirty="0">
                <a:solidFill>
                  <a:srgbClr val="7A7777"/>
                </a:solidFill>
              </a:rPr>
              <a:t>2.3.4 </a:t>
            </a:r>
            <a:r>
              <a:rPr lang="en-US" sz="3200" b="0" i="0" u="none" strike="noStrike" cap="none" dirty="0">
                <a:solidFill>
                  <a:srgbClr val="7A7777"/>
                </a:solidFill>
                <a:latin typeface="Arial"/>
                <a:ea typeface="Arial"/>
                <a:cs typeface="Arial"/>
                <a:sym typeface="Arial"/>
              </a:rPr>
              <a:t>Technical Working Group - </a:t>
            </a:r>
            <a:r>
              <a:rPr lang="en-US" sz="3200" dirty="0">
                <a:solidFill>
                  <a:srgbClr val="7A7777"/>
                </a:solidFill>
              </a:rPr>
              <a:t>Sample Composition</a:t>
            </a:r>
            <a:endParaRPr sz="3200" b="0" i="0" u="none" strike="noStrike" cap="none" dirty="0">
              <a:solidFill>
                <a:srgbClr val="7A7777"/>
              </a:solidFill>
              <a:latin typeface="Arial"/>
              <a:ea typeface="Arial"/>
              <a:cs typeface="Arial"/>
              <a:sym typeface="Arial"/>
            </a:endParaRPr>
          </a:p>
        </p:txBody>
      </p:sp>
      <p:cxnSp>
        <p:nvCxnSpPr>
          <p:cNvPr id="224" name="Shape 224"/>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grpSp>
        <p:nvGrpSpPr>
          <p:cNvPr id="225" name="Shape 225"/>
          <p:cNvGrpSpPr/>
          <p:nvPr/>
        </p:nvGrpSpPr>
        <p:grpSpPr>
          <a:xfrm>
            <a:off x="551876" y="1473148"/>
            <a:ext cx="11029964" cy="4170277"/>
            <a:chOff x="2369488" y="1473148"/>
            <a:chExt cx="7043400" cy="4170277"/>
          </a:xfrm>
        </p:grpSpPr>
        <p:sp>
          <p:nvSpPr>
            <p:cNvPr id="226" name="Shape 226"/>
            <p:cNvSpPr/>
            <p:nvPr/>
          </p:nvSpPr>
          <p:spPr>
            <a:xfrm>
              <a:off x="2369488" y="1473148"/>
              <a:ext cx="7043400" cy="38163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 name="Shape 227"/>
            <p:cNvSpPr/>
            <p:nvPr/>
          </p:nvSpPr>
          <p:spPr>
            <a:xfrm>
              <a:off x="2372136" y="1502918"/>
              <a:ext cx="1592400" cy="706800"/>
            </a:xfrm>
            <a:custGeom>
              <a:avLst/>
              <a:gdLst/>
              <a:ahLst/>
              <a:cxnLst/>
              <a:rect l="0" t="0" r="0" b="0"/>
              <a:pathLst>
                <a:path w="120000" h="120000" extrusionOk="0">
                  <a:moveTo>
                    <a:pt x="0" y="0"/>
                  </a:moveTo>
                  <a:lnTo>
                    <a:pt x="120000" y="0"/>
                  </a:lnTo>
                  <a:lnTo>
                    <a:pt x="120000" y="120000"/>
                  </a:lnTo>
                  <a:lnTo>
                    <a:pt x="0" y="120000"/>
                  </a:lnTo>
                  <a:lnTo>
                    <a:pt x="0" y="0"/>
                  </a:lnTo>
                  <a:close/>
                </a:path>
              </a:pathLst>
            </a:custGeom>
            <a:solidFill>
              <a:srgbClr val="49ACC5"/>
            </a:solidFill>
            <a:ln w="25400" cap="flat" cmpd="sng">
              <a:solidFill>
                <a:srgbClr val="49ACC5"/>
              </a:solidFill>
              <a:prstDash val="solid"/>
              <a:round/>
              <a:headEnd type="none" w="sm" len="sm"/>
              <a:tailEnd type="none" w="sm" len="sm"/>
            </a:ln>
          </p:spPr>
          <p:txBody>
            <a:bodyPr spcFirstLastPara="1" wrap="square" lIns="85325" tIns="48750" rIns="85325" bIns="48750" anchor="ctr" anchorCtr="0">
              <a:noAutofit/>
            </a:bodyPr>
            <a:lstStyle/>
            <a:p>
              <a:pPr marL="0" marR="0" lvl="0" indent="0" algn="ctr" rtl="0">
                <a:lnSpc>
                  <a:spcPct val="90000"/>
                </a:lnSpc>
                <a:spcBef>
                  <a:spcPts val="0"/>
                </a:spcBef>
                <a:spcAft>
                  <a:spcPts val="0"/>
                </a:spcAft>
                <a:buClr>
                  <a:schemeClr val="lt1"/>
                </a:buClr>
                <a:buSzPts val="1400"/>
                <a:buFont typeface="Arial"/>
                <a:buNone/>
              </a:pPr>
              <a:endParaRPr sz="1400" b="1" i="0" u="none" strike="noStrike" cap="none" dirty="0">
                <a:solidFill>
                  <a:schemeClr val="lt1"/>
                </a:solidFill>
                <a:latin typeface="Arial"/>
                <a:ea typeface="Arial"/>
                <a:cs typeface="Arial"/>
                <a:sym typeface="Arial"/>
              </a:endParaRPr>
            </a:p>
          </p:txBody>
        </p:sp>
        <p:sp>
          <p:nvSpPr>
            <p:cNvPr id="228" name="Shape 228"/>
            <p:cNvSpPr/>
            <p:nvPr/>
          </p:nvSpPr>
          <p:spPr>
            <a:xfrm>
              <a:off x="2372138" y="2209800"/>
              <a:ext cx="1592400" cy="3433500"/>
            </a:xfrm>
            <a:custGeom>
              <a:avLst/>
              <a:gdLst/>
              <a:ahLst/>
              <a:cxnLst/>
              <a:rect l="0" t="0" r="0" b="0"/>
              <a:pathLst>
                <a:path w="120000" h="120000" extrusionOk="0">
                  <a:moveTo>
                    <a:pt x="0" y="0"/>
                  </a:moveTo>
                  <a:lnTo>
                    <a:pt x="120000" y="0"/>
                  </a:lnTo>
                  <a:lnTo>
                    <a:pt x="120000" y="120000"/>
                  </a:lnTo>
                  <a:lnTo>
                    <a:pt x="0" y="120000"/>
                  </a:lnTo>
                  <a:lnTo>
                    <a:pt x="0" y="0"/>
                  </a:lnTo>
                  <a:close/>
                </a:path>
              </a:pathLst>
            </a:custGeom>
            <a:solidFill>
              <a:srgbClr val="CDE1E8">
                <a:alpha val="89800"/>
              </a:srgbClr>
            </a:solidFill>
            <a:ln w="25400" cap="flat" cmpd="sng">
              <a:solidFill>
                <a:srgbClr val="CDE1E8">
                  <a:alpha val="89800"/>
                </a:srgbClr>
              </a:solidFill>
              <a:prstDash val="solid"/>
              <a:round/>
              <a:headEnd type="none" w="sm" len="sm"/>
              <a:tailEnd type="none" w="sm" len="sm"/>
            </a:ln>
          </p:spPr>
          <p:txBody>
            <a:bodyPr spcFirstLastPara="1" wrap="square" lIns="64000" tIns="64000" rIns="85325" bIns="96000" anchor="t" anchorCtr="0">
              <a:noAutofit/>
            </a:bodyPr>
            <a:lstStyle/>
            <a:p>
              <a:pPr marL="0" marR="0" lvl="1" indent="0" algn="ctr" rtl="0">
                <a:lnSpc>
                  <a:spcPct val="90000"/>
                </a:lnSpc>
                <a:spcBef>
                  <a:spcPts val="18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1" indent="0" algn="ctr" rtl="0">
                <a:lnSpc>
                  <a:spcPct val="90000"/>
                </a:lnSpc>
                <a:spcBef>
                  <a:spcPts val="21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sp>
          <p:nvSpPr>
            <p:cNvPr id="229" name="Shape 229"/>
            <p:cNvSpPr/>
            <p:nvPr/>
          </p:nvSpPr>
          <p:spPr>
            <a:xfrm>
              <a:off x="4187416" y="1502918"/>
              <a:ext cx="1592400" cy="706800"/>
            </a:xfrm>
            <a:custGeom>
              <a:avLst/>
              <a:gdLst/>
              <a:ahLst/>
              <a:cxnLst/>
              <a:rect l="0" t="0" r="0" b="0"/>
              <a:pathLst>
                <a:path w="120000" h="120000" extrusionOk="0">
                  <a:moveTo>
                    <a:pt x="0" y="0"/>
                  </a:moveTo>
                  <a:lnTo>
                    <a:pt x="120000" y="0"/>
                  </a:lnTo>
                  <a:lnTo>
                    <a:pt x="120000" y="120000"/>
                  </a:lnTo>
                  <a:lnTo>
                    <a:pt x="0" y="120000"/>
                  </a:lnTo>
                  <a:lnTo>
                    <a:pt x="0" y="0"/>
                  </a:lnTo>
                  <a:close/>
                </a:path>
              </a:pathLst>
            </a:custGeom>
            <a:solidFill>
              <a:srgbClr val="49ACC5"/>
            </a:solidFill>
            <a:ln w="25400" cap="flat" cmpd="sng">
              <a:solidFill>
                <a:srgbClr val="49ACC5"/>
              </a:solidFill>
              <a:prstDash val="solid"/>
              <a:round/>
              <a:headEnd type="none" w="sm" len="sm"/>
              <a:tailEnd type="none" w="sm" len="sm"/>
            </a:ln>
          </p:spPr>
          <p:txBody>
            <a:bodyPr spcFirstLastPara="1" wrap="square" lIns="85325" tIns="48750" rIns="85325" bIns="48750" anchor="ctr" anchorCtr="0">
              <a:noAutofit/>
            </a:bodyPr>
            <a:lstStyle/>
            <a:p>
              <a:pPr marL="0" marR="0" lvl="0" indent="0" algn="ctr" rtl="0">
                <a:lnSpc>
                  <a:spcPct val="90000"/>
                </a:lnSpc>
                <a:spcBef>
                  <a:spcPts val="0"/>
                </a:spcBef>
                <a:spcAft>
                  <a:spcPts val="0"/>
                </a:spcAft>
                <a:buClr>
                  <a:schemeClr val="lt1"/>
                </a:buClr>
                <a:buSzPts val="1400"/>
                <a:buFont typeface="Arial"/>
                <a:buNone/>
              </a:pPr>
              <a:endParaRPr sz="1400" b="1" i="0" u="none" strike="noStrike" cap="none" dirty="0">
                <a:solidFill>
                  <a:schemeClr val="lt1"/>
                </a:solidFill>
                <a:latin typeface="Arial"/>
                <a:ea typeface="Arial"/>
                <a:cs typeface="Arial"/>
                <a:sym typeface="Arial"/>
              </a:endParaRPr>
            </a:p>
          </p:txBody>
        </p:sp>
        <p:sp>
          <p:nvSpPr>
            <p:cNvPr id="230" name="Shape 230"/>
            <p:cNvSpPr/>
            <p:nvPr/>
          </p:nvSpPr>
          <p:spPr>
            <a:xfrm>
              <a:off x="4187415" y="2209800"/>
              <a:ext cx="1592400" cy="3433500"/>
            </a:xfrm>
            <a:custGeom>
              <a:avLst/>
              <a:gdLst/>
              <a:ahLst/>
              <a:cxnLst/>
              <a:rect l="0" t="0" r="0" b="0"/>
              <a:pathLst>
                <a:path w="120000" h="120000" extrusionOk="0">
                  <a:moveTo>
                    <a:pt x="0" y="0"/>
                  </a:moveTo>
                  <a:lnTo>
                    <a:pt x="120000" y="0"/>
                  </a:lnTo>
                  <a:lnTo>
                    <a:pt x="120000" y="120000"/>
                  </a:lnTo>
                  <a:lnTo>
                    <a:pt x="0" y="120000"/>
                  </a:lnTo>
                  <a:lnTo>
                    <a:pt x="0" y="0"/>
                  </a:lnTo>
                  <a:close/>
                </a:path>
              </a:pathLst>
            </a:custGeom>
            <a:solidFill>
              <a:srgbClr val="CDE1E8">
                <a:alpha val="89800"/>
              </a:srgbClr>
            </a:solidFill>
            <a:ln w="25400" cap="flat" cmpd="sng">
              <a:solidFill>
                <a:srgbClr val="CDE1E8">
                  <a:alpha val="89800"/>
                </a:srgbClr>
              </a:solidFill>
              <a:prstDash val="solid"/>
              <a:round/>
              <a:headEnd type="none" w="sm" len="sm"/>
              <a:tailEnd type="none" w="sm" len="sm"/>
            </a:ln>
          </p:spPr>
          <p:txBody>
            <a:bodyPr spcFirstLastPara="1" wrap="square" lIns="64000" tIns="64000" rIns="85325" bIns="96000" anchor="t" anchorCtr="0">
              <a:noAutofit/>
            </a:bodyPr>
            <a:lstStyle/>
            <a:p>
              <a:pPr marL="0" marR="0" lvl="1" indent="0" algn="ctr" rtl="0">
                <a:lnSpc>
                  <a:spcPct val="90000"/>
                </a:lnSpc>
                <a:spcBef>
                  <a:spcPts val="0"/>
                </a:spcBef>
                <a:spcAft>
                  <a:spcPts val="0"/>
                </a:spcAft>
                <a:buClr>
                  <a:schemeClr val="dk1"/>
                </a:buClr>
                <a:buSzPts val="1200"/>
                <a:buFont typeface="Arial"/>
                <a:buNone/>
              </a:pPr>
              <a:endParaRPr dirty="0"/>
            </a:p>
          </p:txBody>
        </p:sp>
        <p:sp>
          <p:nvSpPr>
            <p:cNvPr id="231" name="Shape 231"/>
            <p:cNvSpPr/>
            <p:nvPr/>
          </p:nvSpPr>
          <p:spPr>
            <a:xfrm>
              <a:off x="6002697" y="1502918"/>
              <a:ext cx="1592400" cy="659400"/>
            </a:xfrm>
            <a:custGeom>
              <a:avLst/>
              <a:gdLst/>
              <a:ahLst/>
              <a:cxnLst/>
              <a:rect l="0" t="0" r="0" b="0"/>
              <a:pathLst>
                <a:path w="120000" h="120000" extrusionOk="0">
                  <a:moveTo>
                    <a:pt x="0" y="0"/>
                  </a:moveTo>
                  <a:lnTo>
                    <a:pt x="120000" y="0"/>
                  </a:lnTo>
                  <a:lnTo>
                    <a:pt x="120000" y="120000"/>
                  </a:lnTo>
                  <a:lnTo>
                    <a:pt x="0" y="120000"/>
                  </a:lnTo>
                  <a:lnTo>
                    <a:pt x="0" y="0"/>
                  </a:lnTo>
                  <a:close/>
                </a:path>
              </a:pathLst>
            </a:custGeom>
            <a:solidFill>
              <a:srgbClr val="49ACC5"/>
            </a:solidFill>
            <a:ln w="25400" cap="flat" cmpd="sng">
              <a:solidFill>
                <a:srgbClr val="49ACC5"/>
              </a:solidFill>
              <a:prstDash val="solid"/>
              <a:round/>
              <a:headEnd type="none" w="sm" len="sm"/>
              <a:tailEnd type="none" w="sm" len="sm"/>
            </a:ln>
          </p:spPr>
          <p:txBody>
            <a:bodyPr spcFirstLastPara="1" wrap="square" lIns="85325" tIns="48750" rIns="85325" bIns="48750" anchor="ctr" anchorCtr="0">
              <a:noAutofit/>
            </a:bodyPr>
            <a:lstStyle/>
            <a:p>
              <a:pPr marL="0" marR="0" lvl="0" indent="0" algn="ctr" rtl="0">
                <a:lnSpc>
                  <a:spcPct val="90000"/>
                </a:lnSpc>
                <a:spcBef>
                  <a:spcPts val="0"/>
                </a:spcBef>
                <a:spcAft>
                  <a:spcPts val="0"/>
                </a:spcAft>
                <a:buClr>
                  <a:schemeClr val="lt1"/>
                </a:buClr>
                <a:buSzPts val="1400"/>
                <a:buFont typeface="Arial"/>
                <a:buNone/>
              </a:pPr>
              <a:endParaRPr sz="1400" b="1" i="0" u="none" strike="noStrike" cap="none" dirty="0">
                <a:solidFill>
                  <a:schemeClr val="lt1"/>
                </a:solidFill>
                <a:latin typeface="Arial"/>
                <a:ea typeface="Arial"/>
                <a:cs typeface="Arial"/>
                <a:sym typeface="Arial"/>
              </a:endParaRPr>
            </a:p>
          </p:txBody>
        </p:sp>
        <p:sp>
          <p:nvSpPr>
            <p:cNvPr id="232" name="Shape 232"/>
            <p:cNvSpPr/>
            <p:nvPr/>
          </p:nvSpPr>
          <p:spPr>
            <a:xfrm>
              <a:off x="6002693" y="2192001"/>
              <a:ext cx="1592400" cy="3451200"/>
            </a:xfrm>
            <a:custGeom>
              <a:avLst/>
              <a:gdLst/>
              <a:ahLst/>
              <a:cxnLst/>
              <a:rect l="0" t="0" r="0" b="0"/>
              <a:pathLst>
                <a:path w="120000" h="120000" extrusionOk="0">
                  <a:moveTo>
                    <a:pt x="0" y="0"/>
                  </a:moveTo>
                  <a:lnTo>
                    <a:pt x="120000" y="0"/>
                  </a:lnTo>
                  <a:lnTo>
                    <a:pt x="120000" y="120000"/>
                  </a:lnTo>
                  <a:lnTo>
                    <a:pt x="0" y="120000"/>
                  </a:lnTo>
                  <a:lnTo>
                    <a:pt x="0" y="0"/>
                  </a:lnTo>
                  <a:close/>
                </a:path>
              </a:pathLst>
            </a:custGeom>
            <a:solidFill>
              <a:srgbClr val="CDE1E8">
                <a:alpha val="89800"/>
              </a:srgbClr>
            </a:solidFill>
            <a:ln w="25400" cap="flat" cmpd="sng">
              <a:solidFill>
                <a:srgbClr val="CDE1E8">
                  <a:alpha val="89800"/>
                </a:srgbClr>
              </a:solidFill>
              <a:prstDash val="solid"/>
              <a:round/>
              <a:headEnd type="none" w="sm" len="sm"/>
              <a:tailEnd type="none" w="sm" len="sm"/>
            </a:ln>
          </p:spPr>
          <p:txBody>
            <a:bodyPr spcFirstLastPara="1" wrap="square" lIns="64000" tIns="64000" rIns="85325" bIns="96000" anchor="t" anchorCtr="0">
              <a:noAutofit/>
            </a:bodyPr>
            <a:lstStyle/>
            <a:p>
              <a:pPr marL="0" marR="0" lvl="1" indent="0" algn="ctr" rtl="0">
                <a:lnSpc>
                  <a:spcPct val="90000"/>
                </a:lnSpc>
                <a:spcBef>
                  <a:spcPts val="0"/>
                </a:spcBef>
                <a:spcAft>
                  <a:spcPts val="0"/>
                </a:spcAft>
                <a:buClr>
                  <a:schemeClr val="dk1"/>
                </a:buClr>
                <a:buSzPts val="1200"/>
                <a:buFont typeface="Arial"/>
                <a:buNone/>
              </a:pPr>
              <a:endParaRPr dirty="0"/>
            </a:p>
          </p:txBody>
        </p:sp>
        <p:sp>
          <p:nvSpPr>
            <p:cNvPr id="233" name="Shape 233"/>
            <p:cNvSpPr/>
            <p:nvPr/>
          </p:nvSpPr>
          <p:spPr>
            <a:xfrm>
              <a:off x="7817977" y="1502918"/>
              <a:ext cx="1592400" cy="659400"/>
            </a:xfrm>
            <a:custGeom>
              <a:avLst/>
              <a:gdLst/>
              <a:ahLst/>
              <a:cxnLst/>
              <a:rect l="0" t="0" r="0" b="0"/>
              <a:pathLst>
                <a:path w="120000" h="120000" extrusionOk="0">
                  <a:moveTo>
                    <a:pt x="0" y="0"/>
                  </a:moveTo>
                  <a:lnTo>
                    <a:pt x="120000" y="0"/>
                  </a:lnTo>
                  <a:lnTo>
                    <a:pt x="120000" y="120000"/>
                  </a:lnTo>
                  <a:lnTo>
                    <a:pt x="0" y="120000"/>
                  </a:lnTo>
                  <a:lnTo>
                    <a:pt x="0" y="0"/>
                  </a:lnTo>
                  <a:close/>
                </a:path>
              </a:pathLst>
            </a:custGeom>
            <a:solidFill>
              <a:srgbClr val="49ACC5"/>
            </a:solidFill>
            <a:ln w="25400" cap="flat" cmpd="sng">
              <a:solidFill>
                <a:srgbClr val="49ACC5"/>
              </a:solidFill>
              <a:prstDash val="solid"/>
              <a:round/>
              <a:headEnd type="none" w="sm" len="sm"/>
              <a:tailEnd type="none" w="sm" len="sm"/>
            </a:ln>
          </p:spPr>
          <p:txBody>
            <a:bodyPr spcFirstLastPara="1" wrap="square" lIns="85325" tIns="48750" rIns="85325" bIns="48750" anchor="ctr" anchorCtr="0">
              <a:noAutofit/>
            </a:bodyPr>
            <a:lstStyle/>
            <a:p>
              <a:pPr marL="0" marR="0" lvl="0" indent="0" algn="ctr" rtl="0">
                <a:lnSpc>
                  <a:spcPct val="90000"/>
                </a:lnSpc>
                <a:spcBef>
                  <a:spcPts val="0"/>
                </a:spcBef>
                <a:spcAft>
                  <a:spcPts val="0"/>
                </a:spcAft>
                <a:buClr>
                  <a:schemeClr val="lt1"/>
                </a:buClr>
                <a:buSzPts val="1400"/>
                <a:buFont typeface="Arial"/>
                <a:buNone/>
              </a:pPr>
              <a:endParaRPr sz="1400" b="1" i="0" u="none" strike="noStrike" cap="none" dirty="0">
                <a:solidFill>
                  <a:schemeClr val="lt1"/>
                </a:solidFill>
                <a:latin typeface="Arial"/>
                <a:ea typeface="Arial"/>
                <a:cs typeface="Arial"/>
                <a:sym typeface="Arial"/>
              </a:endParaRPr>
            </a:p>
          </p:txBody>
        </p:sp>
        <p:sp>
          <p:nvSpPr>
            <p:cNvPr id="234" name="Shape 234"/>
            <p:cNvSpPr/>
            <p:nvPr/>
          </p:nvSpPr>
          <p:spPr>
            <a:xfrm>
              <a:off x="7817971" y="2162225"/>
              <a:ext cx="1592400" cy="3481200"/>
            </a:xfrm>
            <a:custGeom>
              <a:avLst/>
              <a:gdLst/>
              <a:ahLst/>
              <a:cxnLst/>
              <a:rect l="0" t="0" r="0" b="0"/>
              <a:pathLst>
                <a:path w="120000" h="120000" extrusionOk="0">
                  <a:moveTo>
                    <a:pt x="0" y="0"/>
                  </a:moveTo>
                  <a:lnTo>
                    <a:pt x="120000" y="0"/>
                  </a:lnTo>
                  <a:lnTo>
                    <a:pt x="120000" y="120000"/>
                  </a:lnTo>
                  <a:lnTo>
                    <a:pt x="0" y="120000"/>
                  </a:lnTo>
                  <a:lnTo>
                    <a:pt x="0" y="0"/>
                  </a:lnTo>
                  <a:close/>
                </a:path>
              </a:pathLst>
            </a:custGeom>
            <a:solidFill>
              <a:srgbClr val="CDE1E8">
                <a:alpha val="89800"/>
              </a:srgbClr>
            </a:solidFill>
            <a:ln w="25400" cap="flat" cmpd="sng">
              <a:solidFill>
                <a:srgbClr val="CDE1E8">
                  <a:alpha val="89800"/>
                </a:srgbClr>
              </a:solidFill>
              <a:prstDash val="solid"/>
              <a:round/>
              <a:headEnd type="none" w="sm" len="sm"/>
              <a:tailEnd type="none" w="sm" len="sm"/>
            </a:ln>
          </p:spPr>
          <p:txBody>
            <a:bodyPr spcFirstLastPara="1" wrap="square" lIns="64000" tIns="64000" rIns="85325" bIns="96000" anchor="t" anchorCtr="0">
              <a:noAutofit/>
            </a:bodyPr>
            <a:lstStyle/>
            <a:p>
              <a:pPr marL="0" marR="0" lvl="1" indent="0" algn="ctr" rtl="0">
                <a:lnSpc>
                  <a:spcPct val="90000"/>
                </a:lnSpc>
                <a:spcBef>
                  <a:spcPts val="0"/>
                </a:spcBef>
                <a:spcAft>
                  <a:spcPts val="0"/>
                </a:spcAft>
                <a:buClr>
                  <a:schemeClr val="dk1"/>
                </a:buClr>
                <a:buSzPts val="1200"/>
                <a:buFont typeface="Arial"/>
                <a:buNone/>
              </a:pPr>
              <a:endParaRPr dirty="0"/>
            </a:p>
          </p:txBody>
        </p:sp>
      </p:grpSp>
      <p:sp>
        <p:nvSpPr>
          <p:cNvPr id="3" name="Rectangle 2"/>
          <p:cNvSpPr/>
          <p:nvPr/>
        </p:nvSpPr>
        <p:spPr>
          <a:xfrm>
            <a:off x="864934" y="1580350"/>
            <a:ext cx="1875875" cy="544252"/>
          </a:xfrm>
          <a:prstGeom prst="rect">
            <a:avLst/>
          </a:prstGeom>
        </p:spPr>
        <p:txBody>
          <a:bodyPr wrap="square">
            <a:spAutoFit/>
          </a:bodyPr>
          <a:lstStyle/>
          <a:p>
            <a:pPr lvl="0" algn="ctr">
              <a:lnSpc>
                <a:spcPct val="90000"/>
              </a:lnSpc>
              <a:buClr>
                <a:schemeClr val="lt1"/>
              </a:buClr>
              <a:buSzPts val="1400"/>
            </a:pPr>
            <a:r>
              <a:rPr lang="en-US" b="1" dirty="0">
                <a:solidFill>
                  <a:schemeClr val="lt1"/>
                </a:solidFill>
              </a:rPr>
              <a:t>Disaster Prevention </a:t>
            </a:r>
            <a:endParaRPr lang="en-US" dirty="0"/>
          </a:p>
          <a:p>
            <a:pPr lvl="0" algn="ctr">
              <a:lnSpc>
                <a:spcPct val="90000"/>
              </a:lnSpc>
              <a:spcBef>
                <a:spcPts val="490"/>
              </a:spcBef>
              <a:buClr>
                <a:schemeClr val="lt1"/>
              </a:buClr>
              <a:buSzPts val="1400"/>
            </a:pPr>
            <a:r>
              <a:rPr lang="en-US" b="1" dirty="0">
                <a:solidFill>
                  <a:schemeClr val="lt1"/>
                </a:solidFill>
              </a:rPr>
              <a:t>and Mitigation</a:t>
            </a:r>
          </a:p>
        </p:txBody>
      </p:sp>
      <p:sp>
        <p:nvSpPr>
          <p:cNvPr id="4" name="Rectangle 3"/>
          <p:cNvSpPr/>
          <p:nvPr/>
        </p:nvSpPr>
        <p:spPr>
          <a:xfrm>
            <a:off x="3960953" y="1689502"/>
            <a:ext cx="1369286" cy="286232"/>
          </a:xfrm>
          <a:prstGeom prst="rect">
            <a:avLst/>
          </a:prstGeom>
        </p:spPr>
        <p:txBody>
          <a:bodyPr wrap="none">
            <a:spAutoFit/>
          </a:bodyPr>
          <a:lstStyle/>
          <a:p>
            <a:pPr lvl="0" algn="ctr">
              <a:lnSpc>
                <a:spcPct val="90000"/>
              </a:lnSpc>
              <a:buClr>
                <a:schemeClr val="lt1"/>
              </a:buClr>
              <a:buSzPts val="1400"/>
            </a:pPr>
            <a:r>
              <a:rPr lang="en-US" b="1" dirty="0">
                <a:solidFill>
                  <a:schemeClr val="lt1"/>
                </a:solidFill>
              </a:rPr>
              <a:t>Preparedness</a:t>
            </a:r>
          </a:p>
        </p:txBody>
      </p:sp>
      <p:sp>
        <p:nvSpPr>
          <p:cNvPr id="5" name="Rectangle 4"/>
          <p:cNvSpPr/>
          <p:nvPr/>
        </p:nvSpPr>
        <p:spPr>
          <a:xfrm>
            <a:off x="6968791" y="1689459"/>
            <a:ext cx="1039066" cy="286232"/>
          </a:xfrm>
          <a:prstGeom prst="rect">
            <a:avLst/>
          </a:prstGeom>
        </p:spPr>
        <p:txBody>
          <a:bodyPr wrap="none">
            <a:spAutoFit/>
          </a:bodyPr>
          <a:lstStyle/>
          <a:p>
            <a:pPr lvl="0" algn="ctr">
              <a:lnSpc>
                <a:spcPct val="90000"/>
              </a:lnSpc>
              <a:buClr>
                <a:schemeClr val="lt1"/>
              </a:buClr>
              <a:buSzPts val="1400"/>
            </a:pPr>
            <a:r>
              <a:rPr lang="en-US" b="1" dirty="0">
                <a:solidFill>
                  <a:schemeClr val="lt1"/>
                </a:solidFill>
              </a:rPr>
              <a:t>Response</a:t>
            </a:r>
          </a:p>
        </p:txBody>
      </p:sp>
      <p:sp>
        <p:nvSpPr>
          <p:cNvPr id="6" name="Rectangle 5"/>
          <p:cNvSpPr/>
          <p:nvPr/>
        </p:nvSpPr>
        <p:spPr>
          <a:xfrm>
            <a:off x="9623551" y="1560446"/>
            <a:ext cx="1408497" cy="544252"/>
          </a:xfrm>
          <a:prstGeom prst="rect">
            <a:avLst/>
          </a:prstGeom>
        </p:spPr>
        <p:txBody>
          <a:bodyPr wrap="square">
            <a:spAutoFit/>
          </a:bodyPr>
          <a:lstStyle/>
          <a:p>
            <a:pPr lvl="0" algn="ctr">
              <a:lnSpc>
                <a:spcPct val="90000"/>
              </a:lnSpc>
              <a:buClr>
                <a:schemeClr val="lt1"/>
              </a:buClr>
              <a:buSzPts val="1400"/>
            </a:pPr>
            <a:r>
              <a:rPr lang="en-US" b="1" dirty="0">
                <a:solidFill>
                  <a:schemeClr val="lt1"/>
                </a:solidFill>
              </a:rPr>
              <a:t>Rehabilitation </a:t>
            </a:r>
            <a:endParaRPr lang="en-US" dirty="0"/>
          </a:p>
          <a:p>
            <a:pPr lvl="0" algn="ctr">
              <a:lnSpc>
                <a:spcPct val="90000"/>
              </a:lnSpc>
              <a:spcBef>
                <a:spcPts val="490"/>
              </a:spcBef>
              <a:buClr>
                <a:schemeClr val="lt1"/>
              </a:buClr>
              <a:buSzPts val="1400"/>
            </a:pPr>
            <a:r>
              <a:rPr lang="en-US" b="1" dirty="0">
                <a:solidFill>
                  <a:schemeClr val="lt1"/>
                </a:solidFill>
              </a:rPr>
              <a:t>and Recovery</a:t>
            </a:r>
          </a:p>
        </p:txBody>
      </p:sp>
      <p:sp>
        <p:nvSpPr>
          <p:cNvPr id="7" name="Rectangle 6"/>
          <p:cNvSpPr/>
          <p:nvPr/>
        </p:nvSpPr>
        <p:spPr>
          <a:xfrm>
            <a:off x="9095027" y="2219845"/>
            <a:ext cx="2493699" cy="2752548"/>
          </a:xfrm>
          <a:prstGeom prst="rect">
            <a:avLst/>
          </a:prstGeom>
        </p:spPr>
        <p:txBody>
          <a:bodyPr wrap="square">
            <a:spAutoFit/>
          </a:bodyPr>
          <a:lstStyle/>
          <a:p>
            <a:pPr lvl="1" algn="ctr">
              <a:lnSpc>
                <a:spcPct val="90000"/>
              </a:lnSpc>
              <a:buClr>
                <a:schemeClr val="dk1"/>
              </a:buClr>
              <a:buSzPts val="1200"/>
            </a:pPr>
            <a:r>
              <a:rPr lang="en-GB" sz="1200" b="1" dirty="0">
                <a:solidFill>
                  <a:schemeClr val="dk1"/>
                </a:solidFill>
              </a:rPr>
              <a:t>Chair:</a:t>
            </a:r>
            <a:endParaRPr lang="en-GB" dirty="0"/>
          </a:p>
          <a:p>
            <a:pPr lvl="1" algn="ctr">
              <a:lnSpc>
                <a:spcPct val="90000"/>
              </a:lnSpc>
              <a:spcBef>
                <a:spcPts val="180"/>
              </a:spcBef>
              <a:buClr>
                <a:schemeClr val="dk1"/>
              </a:buClr>
              <a:buSzPts val="1200"/>
            </a:pPr>
            <a:r>
              <a:rPr lang="en-GB" sz="1200" dirty="0">
                <a:solidFill>
                  <a:schemeClr val="dk1"/>
                </a:solidFill>
              </a:rPr>
              <a:t>Engineering Department</a:t>
            </a:r>
            <a:endParaRPr lang="en-GB" dirty="0"/>
          </a:p>
          <a:p>
            <a:pPr lvl="1" algn="ctr">
              <a:lnSpc>
                <a:spcPct val="90000"/>
              </a:lnSpc>
              <a:spcBef>
                <a:spcPts val="180"/>
              </a:spcBef>
              <a:buSzPts val="1200"/>
            </a:pPr>
            <a:endParaRPr lang="en-GB" sz="1200" dirty="0">
              <a:solidFill>
                <a:schemeClr val="dk1"/>
              </a:solidFill>
            </a:endParaRPr>
          </a:p>
          <a:p>
            <a:pPr lvl="1" algn="ctr">
              <a:lnSpc>
                <a:spcPct val="90000"/>
              </a:lnSpc>
              <a:spcBef>
                <a:spcPts val="180"/>
              </a:spcBef>
              <a:buClr>
                <a:schemeClr val="dk1"/>
              </a:buClr>
              <a:buSzPts val="1200"/>
            </a:pPr>
            <a:r>
              <a:rPr lang="en-GB" sz="1200" b="1" dirty="0">
                <a:solidFill>
                  <a:schemeClr val="dk1"/>
                </a:solidFill>
              </a:rPr>
              <a:t>Members:</a:t>
            </a:r>
            <a:endParaRPr lang="en-GB" dirty="0"/>
          </a:p>
          <a:p>
            <a:pPr lvl="1" algn="ctr">
              <a:lnSpc>
                <a:spcPct val="90000"/>
              </a:lnSpc>
              <a:spcBef>
                <a:spcPts val="180"/>
              </a:spcBef>
              <a:buClr>
                <a:schemeClr val="dk1"/>
              </a:buClr>
              <a:buSzPts val="1200"/>
            </a:pPr>
            <a:r>
              <a:rPr lang="en-GB" sz="1200" dirty="0">
                <a:solidFill>
                  <a:schemeClr val="dk1"/>
                </a:solidFill>
              </a:rPr>
              <a:t>Fire Department</a:t>
            </a:r>
            <a:endParaRPr lang="en-GB" dirty="0"/>
          </a:p>
          <a:p>
            <a:pPr lvl="1" algn="ctr">
              <a:lnSpc>
                <a:spcPct val="90000"/>
              </a:lnSpc>
              <a:spcBef>
                <a:spcPts val="180"/>
              </a:spcBef>
              <a:buClr>
                <a:schemeClr val="dk1"/>
              </a:buClr>
              <a:buSzPts val="1200"/>
            </a:pPr>
            <a:r>
              <a:rPr lang="en-GB" sz="1200" dirty="0">
                <a:solidFill>
                  <a:schemeClr val="dk1"/>
                </a:solidFill>
              </a:rPr>
              <a:t>Planning and Development Office</a:t>
            </a:r>
            <a:endParaRPr lang="en-GB" dirty="0"/>
          </a:p>
          <a:p>
            <a:pPr lvl="1" algn="ctr">
              <a:lnSpc>
                <a:spcPct val="90000"/>
              </a:lnSpc>
              <a:spcBef>
                <a:spcPts val="180"/>
              </a:spcBef>
              <a:buClr>
                <a:schemeClr val="dk1"/>
              </a:buClr>
              <a:buSzPts val="1200"/>
            </a:pPr>
            <a:r>
              <a:rPr lang="en-GB" sz="1200" dirty="0">
                <a:solidFill>
                  <a:schemeClr val="dk1"/>
                </a:solidFill>
              </a:rPr>
              <a:t>Social Welfare Office</a:t>
            </a:r>
            <a:endParaRPr lang="en-GB" dirty="0"/>
          </a:p>
          <a:p>
            <a:pPr lvl="1" algn="ctr">
              <a:lnSpc>
                <a:spcPct val="90000"/>
              </a:lnSpc>
              <a:spcBef>
                <a:spcPts val="180"/>
              </a:spcBef>
              <a:buClr>
                <a:schemeClr val="dk1"/>
              </a:buClr>
              <a:buSzPts val="1200"/>
            </a:pPr>
            <a:r>
              <a:rPr lang="en-GB" sz="1200" dirty="0">
                <a:solidFill>
                  <a:schemeClr val="dk1"/>
                </a:solidFill>
              </a:rPr>
              <a:t>Veterinary Office</a:t>
            </a:r>
            <a:endParaRPr lang="en-GB" dirty="0"/>
          </a:p>
          <a:p>
            <a:pPr lvl="1" algn="ctr">
              <a:lnSpc>
                <a:spcPct val="90000"/>
              </a:lnSpc>
              <a:spcBef>
                <a:spcPts val="180"/>
              </a:spcBef>
              <a:buClr>
                <a:schemeClr val="dk1"/>
              </a:buClr>
              <a:buSzPts val="1200"/>
            </a:pPr>
            <a:r>
              <a:rPr lang="en-GB" sz="1200" dirty="0">
                <a:solidFill>
                  <a:schemeClr val="dk1"/>
                </a:solidFill>
              </a:rPr>
              <a:t>Agriculture Office</a:t>
            </a:r>
            <a:endParaRPr lang="en-GB" dirty="0"/>
          </a:p>
          <a:p>
            <a:pPr lvl="1" algn="ctr">
              <a:lnSpc>
                <a:spcPct val="90000"/>
              </a:lnSpc>
              <a:spcBef>
                <a:spcPts val="180"/>
              </a:spcBef>
              <a:buClr>
                <a:schemeClr val="dk1"/>
              </a:buClr>
              <a:buSzPts val="1200"/>
            </a:pPr>
            <a:r>
              <a:rPr lang="en-GB" sz="1200" dirty="0">
                <a:solidFill>
                  <a:schemeClr val="dk1"/>
                </a:solidFill>
              </a:rPr>
              <a:t>Health Department</a:t>
            </a:r>
            <a:endParaRPr lang="en-GB" dirty="0"/>
          </a:p>
          <a:p>
            <a:pPr lvl="1" algn="ctr">
              <a:lnSpc>
                <a:spcPct val="90000"/>
              </a:lnSpc>
              <a:spcBef>
                <a:spcPts val="180"/>
              </a:spcBef>
              <a:buClr>
                <a:schemeClr val="dk1"/>
              </a:buClr>
              <a:buSzPts val="1200"/>
            </a:pPr>
            <a:r>
              <a:rPr lang="en-GB" sz="1200" dirty="0">
                <a:solidFill>
                  <a:schemeClr val="dk1"/>
                </a:solidFill>
              </a:rPr>
              <a:t>Local Civil Registry</a:t>
            </a:r>
            <a:endParaRPr lang="en-GB" dirty="0"/>
          </a:p>
          <a:p>
            <a:pPr lvl="1" algn="ctr">
              <a:lnSpc>
                <a:spcPct val="90000"/>
              </a:lnSpc>
              <a:spcBef>
                <a:spcPts val="180"/>
              </a:spcBef>
              <a:buClr>
                <a:schemeClr val="dk1"/>
              </a:buClr>
              <a:buSzPts val="1200"/>
            </a:pPr>
            <a:r>
              <a:rPr lang="en-GB" sz="1200" dirty="0">
                <a:solidFill>
                  <a:schemeClr val="dk1"/>
                </a:solidFill>
              </a:rPr>
              <a:t>Local School Board</a:t>
            </a:r>
            <a:endParaRPr lang="en-GB" dirty="0"/>
          </a:p>
          <a:p>
            <a:pPr lvl="1" algn="ctr">
              <a:lnSpc>
                <a:spcPct val="90000"/>
              </a:lnSpc>
              <a:spcBef>
                <a:spcPts val="180"/>
              </a:spcBef>
              <a:buClr>
                <a:schemeClr val="dk1"/>
              </a:buClr>
              <a:buSzPts val="1200"/>
            </a:pPr>
            <a:r>
              <a:rPr lang="en-GB" sz="1200" dirty="0">
                <a:solidFill>
                  <a:schemeClr val="dk1"/>
                </a:solidFill>
              </a:rPr>
              <a:t>Utility Companies</a:t>
            </a:r>
            <a:endParaRPr lang="en-GB" dirty="0"/>
          </a:p>
          <a:p>
            <a:pPr lvl="1" algn="ctr">
              <a:lnSpc>
                <a:spcPct val="90000"/>
              </a:lnSpc>
              <a:spcBef>
                <a:spcPts val="180"/>
              </a:spcBef>
              <a:buClr>
                <a:schemeClr val="dk1"/>
              </a:buClr>
              <a:buSzPts val="1200"/>
            </a:pPr>
            <a:r>
              <a:rPr lang="en-GB" sz="1200" dirty="0">
                <a:solidFill>
                  <a:schemeClr val="dk1"/>
                </a:solidFill>
              </a:rPr>
              <a:t>Civil Society Organisations</a:t>
            </a:r>
            <a:endParaRPr lang="en-GB" dirty="0"/>
          </a:p>
        </p:txBody>
      </p:sp>
      <p:sp>
        <p:nvSpPr>
          <p:cNvPr id="8" name="Rectangle 7"/>
          <p:cNvSpPr/>
          <p:nvPr/>
        </p:nvSpPr>
        <p:spPr>
          <a:xfrm>
            <a:off x="6255247" y="2221935"/>
            <a:ext cx="2466153" cy="3136243"/>
          </a:xfrm>
          <a:prstGeom prst="rect">
            <a:avLst/>
          </a:prstGeom>
        </p:spPr>
        <p:txBody>
          <a:bodyPr wrap="square">
            <a:spAutoFit/>
          </a:bodyPr>
          <a:lstStyle/>
          <a:p>
            <a:pPr lvl="1" algn="ctr">
              <a:lnSpc>
                <a:spcPct val="90000"/>
              </a:lnSpc>
              <a:buClr>
                <a:schemeClr val="dk1"/>
              </a:buClr>
              <a:buSzPts val="1200"/>
            </a:pPr>
            <a:r>
              <a:rPr lang="en-GB" sz="1200" b="1" dirty="0">
                <a:solidFill>
                  <a:schemeClr val="dk1"/>
                </a:solidFill>
              </a:rPr>
              <a:t>Chair:</a:t>
            </a:r>
            <a:endParaRPr lang="en-GB" dirty="0"/>
          </a:p>
          <a:p>
            <a:pPr lvl="1" algn="ctr">
              <a:lnSpc>
                <a:spcPct val="90000"/>
              </a:lnSpc>
              <a:spcBef>
                <a:spcPts val="180"/>
              </a:spcBef>
              <a:buClr>
                <a:schemeClr val="dk1"/>
              </a:buClr>
              <a:buSzPts val="1200"/>
            </a:pPr>
            <a:r>
              <a:rPr lang="en-GB" sz="1200" dirty="0">
                <a:solidFill>
                  <a:schemeClr val="dk1"/>
                </a:solidFill>
              </a:rPr>
              <a:t>Social Welfare Office</a:t>
            </a:r>
            <a:endParaRPr lang="en-GB" dirty="0"/>
          </a:p>
          <a:p>
            <a:pPr lvl="1" algn="ctr">
              <a:lnSpc>
                <a:spcPct val="90000"/>
              </a:lnSpc>
              <a:spcBef>
                <a:spcPts val="180"/>
              </a:spcBef>
              <a:buSzPts val="1200"/>
            </a:pPr>
            <a:endParaRPr lang="en-GB" sz="1200" dirty="0">
              <a:solidFill>
                <a:schemeClr val="dk1"/>
              </a:solidFill>
            </a:endParaRPr>
          </a:p>
          <a:p>
            <a:pPr lvl="1" algn="ctr">
              <a:lnSpc>
                <a:spcPct val="90000"/>
              </a:lnSpc>
              <a:spcBef>
                <a:spcPts val="180"/>
              </a:spcBef>
              <a:buClr>
                <a:schemeClr val="dk1"/>
              </a:buClr>
              <a:buSzPts val="1200"/>
            </a:pPr>
            <a:r>
              <a:rPr lang="en-GB" sz="1200" b="1" dirty="0">
                <a:solidFill>
                  <a:schemeClr val="dk1"/>
                </a:solidFill>
              </a:rPr>
              <a:t>Members:</a:t>
            </a:r>
            <a:endParaRPr lang="en-GB" dirty="0"/>
          </a:p>
          <a:p>
            <a:pPr lvl="1" algn="ctr">
              <a:lnSpc>
                <a:spcPct val="90000"/>
              </a:lnSpc>
              <a:spcBef>
                <a:spcPts val="180"/>
              </a:spcBef>
              <a:buClr>
                <a:schemeClr val="dk1"/>
              </a:buClr>
              <a:buSzPts val="1200"/>
            </a:pPr>
            <a:r>
              <a:rPr lang="en-GB" sz="1200" dirty="0">
                <a:solidFill>
                  <a:schemeClr val="dk1"/>
                </a:solidFill>
              </a:rPr>
              <a:t>Fire Department</a:t>
            </a:r>
            <a:endParaRPr lang="en-GB" dirty="0"/>
          </a:p>
          <a:p>
            <a:pPr lvl="1" algn="ctr">
              <a:lnSpc>
                <a:spcPct val="90000"/>
              </a:lnSpc>
              <a:spcBef>
                <a:spcPts val="180"/>
              </a:spcBef>
              <a:buClr>
                <a:schemeClr val="dk1"/>
              </a:buClr>
              <a:buSzPts val="1200"/>
            </a:pPr>
            <a:r>
              <a:rPr lang="en-GB" sz="1200" dirty="0">
                <a:solidFill>
                  <a:schemeClr val="dk1"/>
                </a:solidFill>
              </a:rPr>
              <a:t>Police Department</a:t>
            </a:r>
            <a:endParaRPr lang="en-GB" dirty="0"/>
          </a:p>
          <a:p>
            <a:pPr lvl="1" algn="ctr">
              <a:lnSpc>
                <a:spcPct val="90000"/>
              </a:lnSpc>
              <a:spcBef>
                <a:spcPts val="180"/>
              </a:spcBef>
              <a:buClr>
                <a:schemeClr val="dk1"/>
              </a:buClr>
              <a:buSzPts val="1200"/>
            </a:pPr>
            <a:r>
              <a:rPr lang="en-GB" sz="1200" dirty="0">
                <a:solidFill>
                  <a:schemeClr val="dk1"/>
                </a:solidFill>
              </a:rPr>
              <a:t>Planning and Development Office</a:t>
            </a:r>
            <a:endParaRPr lang="en-GB" dirty="0"/>
          </a:p>
          <a:p>
            <a:pPr lvl="1" algn="ctr">
              <a:lnSpc>
                <a:spcPct val="90000"/>
              </a:lnSpc>
              <a:spcBef>
                <a:spcPts val="180"/>
              </a:spcBef>
              <a:buClr>
                <a:schemeClr val="dk1"/>
              </a:buClr>
              <a:buSzPts val="1200"/>
            </a:pPr>
            <a:r>
              <a:rPr lang="en-GB" sz="1200" dirty="0">
                <a:solidFill>
                  <a:schemeClr val="dk1"/>
                </a:solidFill>
              </a:rPr>
              <a:t>Engineering Department</a:t>
            </a:r>
            <a:endParaRPr lang="en-GB" dirty="0"/>
          </a:p>
          <a:p>
            <a:pPr lvl="1" algn="ctr">
              <a:lnSpc>
                <a:spcPct val="90000"/>
              </a:lnSpc>
              <a:spcBef>
                <a:spcPts val="180"/>
              </a:spcBef>
              <a:buClr>
                <a:schemeClr val="dk1"/>
              </a:buClr>
              <a:buSzPts val="1200"/>
            </a:pPr>
            <a:r>
              <a:rPr lang="en-GB" sz="1200" dirty="0">
                <a:solidFill>
                  <a:schemeClr val="dk1"/>
                </a:solidFill>
              </a:rPr>
              <a:t>Social Welfare Office</a:t>
            </a:r>
            <a:endParaRPr lang="en-GB" dirty="0"/>
          </a:p>
          <a:p>
            <a:pPr lvl="1" algn="ctr">
              <a:lnSpc>
                <a:spcPct val="90000"/>
              </a:lnSpc>
              <a:spcBef>
                <a:spcPts val="180"/>
              </a:spcBef>
              <a:buClr>
                <a:schemeClr val="dk1"/>
              </a:buClr>
              <a:buSzPts val="1200"/>
            </a:pPr>
            <a:r>
              <a:rPr lang="en-GB" sz="1200" dirty="0">
                <a:solidFill>
                  <a:schemeClr val="dk1"/>
                </a:solidFill>
              </a:rPr>
              <a:t>Veterinary Office</a:t>
            </a:r>
            <a:endParaRPr lang="en-GB" dirty="0"/>
          </a:p>
          <a:p>
            <a:pPr lvl="1" algn="ctr">
              <a:lnSpc>
                <a:spcPct val="90000"/>
              </a:lnSpc>
              <a:spcBef>
                <a:spcPts val="180"/>
              </a:spcBef>
              <a:buClr>
                <a:schemeClr val="dk1"/>
              </a:buClr>
              <a:buSzPts val="1200"/>
            </a:pPr>
            <a:r>
              <a:rPr lang="en-GB" sz="1200" dirty="0">
                <a:solidFill>
                  <a:schemeClr val="dk1"/>
                </a:solidFill>
              </a:rPr>
              <a:t>Agriculture Office</a:t>
            </a:r>
            <a:endParaRPr lang="en-GB" dirty="0"/>
          </a:p>
          <a:p>
            <a:pPr lvl="1" algn="ctr">
              <a:lnSpc>
                <a:spcPct val="90000"/>
              </a:lnSpc>
              <a:spcBef>
                <a:spcPts val="180"/>
              </a:spcBef>
              <a:buClr>
                <a:schemeClr val="dk1"/>
              </a:buClr>
              <a:buSzPts val="1200"/>
            </a:pPr>
            <a:r>
              <a:rPr lang="en-GB" sz="1200" dirty="0">
                <a:solidFill>
                  <a:schemeClr val="dk1"/>
                </a:solidFill>
              </a:rPr>
              <a:t>Health Department</a:t>
            </a:r>
            <a:endParaRPr lang="en-GB" dirty="0"/>
          </a:p>
          <a:p>
            <a:pPr lvl="1" algn="ctr">
              <a:lnSpc>
                <a:spcPct val="90000"/>
              </a:lnSpc>
              <a:spcBef>
                <a:spcPts val="180"/>
              </a:spcBef>
              <a:buClr>
                <a:schemeClr val="dk1"/>
              </a:buClr>
              <a:buSzPts val="1200"/>
            </a:pPr>
            <a:r>
              <a:rPr lang="en-GB" sz="1200" dirty="0">
                <a:solidFill>
                  <a:schemeClr val="dk1"/>
                </a:solidFill>
              </a:rPr>
              <a:t>Rescue Teams</a:t>
            </a:r>
            <a:endParaRPr lang="en-GB" dirty="0"/>
          </a:p>
          <a:p>
            <a:pPr lvl="1" algn="ctr">
              <a:lnSpc>
                <a:spcPct val="90000"/>
              </a:lnSpc>
              <a:spcBef>
                <a:spcPts val="180"/>
              </a:spcBef>
              <a:buClr>
                <a:schemeClr val="dk1"/>
              </a:buClr>
              <a:buSzPts val="1200"/>
            </a:pPr>
            <a:r>
              <a:rPr lang="en-GB" sz="1200" dirty="0">
                <a:solidFill>
                  <a:schemeClr val="dk1"/>
                </a:solidFill>
              </a:rPr>
              <a:t>Local School Board</a:t>
            </a:r>
            <a:endParaRPr lang="en-GB" dirty="0"/>
          </a:p>
          <a:p>
            <a:pPr lvl="1" algn="ctr">
              <a:lnSpc>
                <a:spcPct val="90000"/>
              </a:lnSpc>
              <a:spcBef>
                <a:spcPts val="180"/>
              </a:spcBef>
              <a:buClr>
                <a:schemeClr val="dk1"/>
              </a:buClr>
              <a:buSzPts val="1200"/>
            </a:pPr>
            <a:r>
              <a:rPr lang="en-GB" sz="1200" dirty="0">
                <a:solidFill>
                  <a:schemeClr val="dk1"/>
                </a:solidFill>
              </a:rPr>
              <a:t>Utility Companies</a:t>
            </a:r>
            <a:endParaRPr lang="en-GB" dirty="0"/>
          </a:p>
          <a:p>
            <a:pPr lvl="1" algn="ctr">
              <a:lnSpc>
                <a:spcPct val="90000"/>
              </a:lnSpc>
              <a:spcBef>
                <a:spcPts val="180"/>
              </a:spcBef>
              <a:buClr>
                <a:schemeClr val="dk1"/>
              </a:buClr>
              <a:buSzPts val="1200"/>
            </a:pPr>
            <a:r>
              <a:rPr lang="en-GB" sz="1200" dirty="0">
                <a:solidFill>
                  <a:schemeClr val="dk1"/>
                </a:solidFill>
              </a:rPr>
              <a:t>Civil Society Organisations</a:t>
            </a:r>
            <a:endParaRPr lang="en-GB" dirty="0"/>
          </a:p>
        </p:txBody>
      </p:sp>
      <p:sp>
        <p:nvSpPr>
          <p:cNvPr id="9" name="Rectangle 8"/>
          <p:cNvSpPr/>
          <p:nvPr/>
        </p:nvSpPr>
        <p:spPr>
          <a:xfrm>
            <a:off x="3384977" y="2254652"/>
            <a:ext cx="2507471" cy="3136243"/>
          </a:xfrm>
          <a:prstGeom prst="rect">
            <a:avLst/>
          </a:prstGeom>
        </p:spPr>
        <p:txBody>
          <a:bodyPr wrap="square">
            <a:spAutoFit/>
          </a:bodyPr>
          <a:lstStyle/>
          <a:p>
            <a:pPr lvl="1" algn="ctr">
              <a:lnSpc>
                <a:spcPct val="90000"/>
              </a:lnSpc>
              <a:buClr>
                <a:schemeClr val="dk1"/>
              </a:buClr>
              <a:buSzPts val="1200"/>
            </a:pPr>
            <a:r>
              <a:rPr lang="en-GB" sz="1200" b="1" dirty="0">
                <a:solidFill>
                  <a:schemeClr val="dk1"/>
                </a:solidFill>
              </a:rPr>
              <a:t>Chair:</a:t>
            </a:r>
            <a:endParaRPr lang="en-GB" dirty="0"/>
          </a:p>
          <a:p>
            <a:pPr lvl="1" algn="ctr">
              <a:lnSpc>
                <a:spcPct val="90000"/>
              </a:lnSpc>
              <a:spcBef>
                <a:spcPts val="180"/>
              </a:spcBef>
              <a:buClr>
                <a:schemeClr val="dk1"/>
              </a:buClr>
              <a:buSzPts val="1200"/>
            </a:pPr>
            <a:r>
              <a:rPr lang="en-GB" sz="1200" dirty="0">
                <a:solidFill>
                  <a:schemeClr val="dk1"/>
                </a:solidFill>
              </a:rPr>
              <a:t>Local Emergency Organisation</a:t>
            </a:r>
            <a:endParaRPr lang="en-GB" dirty="0"/>
          </a:p>
          <a:p>
            <a:pPr lvl="1" algn="ctr">
              <a:lnSpc>
                <a:spcPct val="90000"/>
              </a:lnSpc>
              <a:spcBef>
                <a:spcPts val="180"/>
              </a:spcBef>
              <a:buSzPts val="1200"/>
            </a:pPr>
            <a:endParaRPr lang="en-GB" sz="1200" dirty="0">
              <a:solidFill>
                <a:schemeClr val="dk1"/>
              </a:solidFill>
            </a:endParaRPr>
          </a:p>
          <a:p>
            <a:pPr lvl="1" algn="ctr">
              <a:lnSpc>
                <a:spcPct val="90000"/>
              </a:lnSpc>
              <a:spcBef>
                <a:spcPts val="180"/>
              </a:spcBef>
              <a:buClr>
                <a:schemeClr val="dk1"/>
              </a:buClr>
              <a:buSzPts val="1200"/>
            </a:pPr>
            <a:r>
              <a:rPr lang="en-GB" sz="1200" b="1" dirty="0">
                <a:solidFill>
                  <a:schemeClr val="dk1"/>
                </a:solidFill>
              </a:rPr>
              <a:t>Members:</a:t>
            </a:r>
            <a:endParaRPr lang="en-GB" dirty="0"/>
          </a:p>
          <a:p>
            <a:pPr lvl="1" algn="ctr">
              <a:lnSpc>
                <a:spcPct val="90000"/>
              </a:lnSpc>
              <a:spcBef>
                <a:spcPts val="180"/>
              </a:spcBef>
              <a:buClr>
                <a:schemeClr val="dk1"/>
              </a:buClr>
              <a:buSzPts val="1200"/>
            </a:pPr>
            <a:r>
              <a:rPr lang="en-GB" sz="1200" dirty="0">
                <a:solidFill>
                  <a:schemeClr val="dk1"/>
                </a:solidFill>
              </a:rPr>
              <a:t>Fire Department</a:t>
            </a:r>
            <a:endParaRPr lang="en-GB" dirty="0"/>
          </a:p>
          <a:p>
            <a:pPr lvl="1" algn="ctr">
              <a:lnSpc>
                <a:spcPct val="90000"/>
              </a:lnSpc>
              <a:spcBef>
                <a:spcPts val="180"/>
              </a:spcBef>
              <a:buClr>
                <a:schemeClr val="dk1"/>
              </a:buClr>
              <a:buSzPts val="1200"/>
            </a:pPr>
            <a:r>
              <a:rPr lang="en-GB" sz="1200" dirty="0">
                <a:solidFill>
                  <a:schemeClr val="dk1"/>
                </a:solidFill>
              </a:rPr>
              <a:t>Police Department</a:t>
            </a:r>
            <a:endParaRPr lang="en-GB" dirty="0"/>
          </a:p>
          <a:p>
            <a:pPr lvl="1" algn="ctr">
              <a:lnSpc>
                <a:spcPct val="90000"/>
              </a:lnSpc>
              <a:spcBef>
                <a:spcPts val="180"/>
              </a:spcBef>
              <a:buClr>
                <a:schemeClr val="dk1"/>
              </a:buClr>
              <a:buSzPts val="1200"/>
            </a:pPr>
            <a:r>
              <a:rPr lang="en-GB" sz="1200" dirty="0">
                <a:solidFill>
                  <a:schemeClr val="dk1"/>
                </a:solidFill>
              </a:rPr>
              <a:t>Planning and Development Office</a:t>
            </a:r>
            <a:endParaRPr lang="en-GB" dirty="0"/>
          </a:p>
          <a:p>
            <a:pPr lvl="1" algn="ctr">
              <a:lnSpc>
                <a:spcPct val="90000"/>
              </a:lnSpc>
              <a:spcBef>
                <a:spcPts val="180"/>
              </a:spcBef>
              <a:buClr>
                <a:schemeClr val="dk1"/>
              </a:buClr>
              <a:buSzPts val="1200"/>
            </a:pPr>
            <a:r>
              <a:rPr lang="en-GB" sz="1200" dirty="0">
                <a:solidFill>
                  <a:schemeClr val="dk1"/>
                </a:solidFill>
              </a:rPr>
              <a:t>Engineering Department</a:t>
            </a:r>
            <a:endParaRPr lang="en-GB" dirty="0"/>
          </a:p>
          <a:p>
            <a:pPr lvl="1" algn="ctr">
              <a:lnSpc>
                <a:spcPct val="90000"/>
              </a:lnSpc>
              <a:spcBef>
                <a:spcPts val="180"/>
              </a:spcBef>
              <a:buClr>
                <a:schemeClr val="dk1"/>
              </a:buClr>
              <a:buSzPts val="1200"/>
            </a:pPr>
            <a:r>
              <a:rPr lang="en-GB" sz="1200" dirty="0">
                <a:solidFill>
                  <a:schemeClr val="dk1"/>
                </a:solidFill>
              </a:rPr>
              <a:t>Social Welfare Office</a:t>
            </a:r>
            <a:endParaRPr lang="en-GB" dirty="0"/>
          </a:p>
          <a:p>
            <a:pPr lvl="1" algn="ctr">
              <a:lnSpc>
                <a:spcPct val="90000"/>
              </a:lnSpc>
              <a:spcBef>
                <a:spcPts val="180"/>
              </a:spcBef>
              <a:buClr>
                <a:schemeClr val="dk1"/>
              </a:buClr>
              <a:buSzPts val="1200"/>
            </a:pPr>
            <a:r>
              <a:rPr lang="en-GB" sz="1200" dirty="0">
                <a:solidFill>
                  <a:schemeClr val="dk1"/>
                </a:solidFill>
              </a:rPr>
              <a:t>Veterinary Office</a:t>
            </a:r>
            <a:endParaRPr lang="en-GB" dirty="0"/>
          </a:p>
          <a:p>
            <a:pPr lvl="1" algn="ctr">
              <a:lnSpc>
                <a:spcPct val="90000"/>
              </a:lnSpc>
              <a:spcBef>
                <a:spcPts val="180"/>
              </a:spcBef>
              <a:buClr>
                <a:schemeClr val="dk1"/>
              </a:buClr>
              <a:buSzPts val="1200"/>
            </a:pPr>
            <a:r>
              <a:rPr lang="en-GB" sz="1200" dirty="0">
                <a:solidFill>
                  <a:schemeClr val="dk1"/>
                </a:solidFill>
              </a:rPr>
              <a:t>Agriculture Office</a:t>
            </a:r>
            <a:endParaRPr lang="en-GB" dirty="0"/>
          </a:p>
          <a:p>
            <a:pPr lvl="1" algn="ctr">
              <a:lnSpc>
                <a:spcPct val="90000"/>
              </a:lnSpc>
              <a:spcBef>
                <a:spcPts val="180"/>
              </a:spcBef>
              <a:buClr>
                <a:schemeClr val="dk1"/>
              </a:buClr>
              <a:buSzPts val="1200"/>
            </a:pPr>
            <a:r>
              <a:rPr lang="en-GB" sz="1200" dirty="0">
                <a:solidFill>
                  <a:schemeClr val="dk1"/>
                </a:solidFill>
              </a:rPr>
              <a:t>Health Department</a:t>
            </a:r>
            <a:endParaRPr lang="en-GB" dirty="0"/>
          </a:p>
          <a:p>
            <a:pPr lvl="1" algn="ctr">
              <a:lnSpc>
                <a:spcPct val="90000"/>
              </a:lnSpc>
              <a:spcBef>
                <a:spcPts val="180"/>
              </a:spcBef>
              <a:buClr>
                <a:schemeClr val="dk1"/>
              </a:buClr>
              <a:buSzPts val="1200"/>
            </a:pPr>
            <a:r>
              <a:rPr lang="en-GB" sz="1200" dirty="0">
                <a:solidFill>
                  <a:schemeClr val="dk1"/>
                </a:solidFill>
              </a:rPr>
              <a:t>Rescue Teams</a:t>
            </a:r>
            <a:endParaRPr lang="en-GB" dirty="0"/>
          </a:p>
          <a:p>
            <a:pPr lvl="1" algn="ctr">
              <a:lnSpc>
                <a:spcPct val="90000"/>
              </a:lnSpc>
              <a:spcBef>
                <a:spcPts val="180"/>
              </a:spcBef>
              <a:buClr>
                <a:schemeClr val="dk1"/>
              </a:buClr>
              <a:buSzPts val="1200"/>
            </a:pPr>
            <a:r>
              <a:rPr lang="en-GB" sz="1200" dirty="0">
                <a:solidFill>
                  <a:schemeClr val="dk1"/>
                </a:solidFill>
              </a:rPr>
              <a:t>Local School Board</a:t>
            </a:r>
            <a:endParaRPr lang="en-GB" dirty="0"/>
          </a:p>
          <a:p>
            <a:pPr lvl="1" algn="ctr">
              <a:lnSpc>
                <a:spcPct val="90000"/>
              </a:lnSpc>
              <a:spcBef>
                <a:spcPts val="180"/>
              </a:spcBef>
              <a:buClr>
                <a:schemeClr val="dk1"/>
              </a:buClr>
              <a:buSzPts val="1200"/>
            </a:pPr>
            <a:r>
              <a:rPr lang="en-GB" sz="1200" dirty="0">
                <a:solidFill>
                  <a:schemeClr val="dk1"/>
                </a:solidFill>
              </a:rPr>
              <a:t>Utility Companies</a:t>
            </a:r>
            <a:endParaRPr lang="en-GB" dirty="0"/>
          </a:p>
          <a:p>
            <a:pPr lvl="1" algn="ctr">
              <a:lnSpc>
                <a:spcPct val="90000"/>
              </a:lnSpc>
              <a:spcBef>
                <a:spcPts val="180"/>
              </a:spcBef>
              <a:buClr>
                <a:schemeClr val="dk1"/>
              </a:buClr>
              <a:buSzPts val="1200"/>
            </a:pPr>
            <a:r>
              <a:rPr lang="en-GB" sz="1200" dirty="0">
                <a:solidFill>
                  <a:schemeClr val="dk1"/>
                </a:solidFill>
              </a:rPr>
              <a:t>Civil Society Organisations</a:t>
            </a:r>
            <a:endParaRPr lang="en-GB" dirty="0"/>
          </a:p>
        </p:txBody>
      </p:sp>
      <p:sp>
        <p:nvSpPr>
          <p:cNvPr id="10" name="Rectangle 9"/>
          <p:cNvSpPr/>
          <p:nvPr/>
        </p:nvSpPr>
        <p:spPr>
          <a:xfrm>
            <a:off x="542253" y="2267475"/>
            <a:ext cx="2507463" cy="3110595"/>
          </a:xfrm>
          <a:prstGeom prst="rect">
            <a:avLst/>
          </a:prstGeom>
        </p:spPr>
        <p:txBody>
          <a:bodyPr wrap="square">
            <a:spAutoFit/>
          </a:bodyPr>
          <a:lstStyle/>
          <a:p>
            <a:pPr lvl="1" algn="ctr">
              <a:lnSpc>
                <a:spcPct val="90000"/>
              </a:lnSpc>
              <a:buClr>
                <a:schemeClr val="dk1"/>
              </a:buClr>
              <a:buSzPts val="1200"/>
            </a:pPr>
            <a:r>
              <a:rPr lang="en-GB" sz="1200" b="1" dirty="0">
                <a:solidFill>
                  <a:schemeClr val="dk1"/>
                </a:solidFill>
              </a:rPr>
              <a:t>Chair:</a:t>
            </a:r>
            <a:endParaRPr lang="en-GB" dirty="0"/>
          </a:p>
          <a:p>
            <a:pPr lvl="1" algn="ctr">
              <a:lnSpc>
                <a:spcPct val="90000"/>
              </a:lnSpc>
              <a:spcBef>
                <a:spcPts val="180"/>
              </a:spcBef>
              <a:buClr>
                <a:schemeClr val="dk1"/>
              </a:buClr>
              <a:buSzPts val="1200"/>
            </a:pPr>
            <a:r>
              <a:rPr lang="en-GB" sz="1200" dirty="0">
                <a:solidFill>
                  <a:schemeClr val="dk1"/>
                </a:solidFill>
              </a:rPr>
              <a:t>Planning and Development Office</a:t>
            </a:r>
            <a:endParaRPr lang="en-GB" dirty="0"/>
          </a:p>
          <a:p>
            <a:pPr lvl="1" algn="ctr">
              <a:lnSpc>
                <a:spcPct val="90000"/>
              </a:lnSpc>
              <a:spcBef>
                <a:spcPts val="180"/>
              </a:spcBef>
              <a:buSzPts val="1200"/>
            </a:pPr>
            <a:endParaRPr lang="en-GB" sz="1200" dirty="0">
              <a:solidFill>
                <a:schemeClr val="dk1"/>
              </a:solidFill>
            </a:endParaRPr>
          </a:p>
          <a:p>
            <a:pPr lvl="1" algn="ctr">
              <a:lnSpc>
                <a:spcPct val="90000"/>
              </a:lnSpc>
              <a:spcBef>
                <a:spcPts val="180"/>
              </a:spcBef>
              <a:buClr>
                <a:schemeClr val="dk1"/>
              </a:buClr>
              <a:buSzPts val="1200"/>
            </a:pPr>
            <a:r>
              <a:rPr lang="en-GB" sz="1200" b="1" dirty="0">
                <a:solidFill>
                  <a:schemeClr val="dk1"/>
                </a:solidFill>
              </a:rPr>
              <a:t>Members:</a:t>
            </a:r>
            <a:endParaRPr lang="en-GB" dirty="0"/>
          </a:p>
          <a:p>
            <a:pPr lvl="1" algn="ctr">
              <a:lnSpc>
                <a:spcPct val="90000"/>
              </a:lnSpc>
              <a:spcBef>
                <a:spcPts val="180"/>
              </a:spcBef>
              <a:buClr>
                <a:schemeClr val="dk1"/>
              </a:buClr>
              <a:buSzPts val="1200"/>
            </a:pPr>
            <a:r>
              <a:rPr lang="en-GB" sz="1200" dirty="0">
                <a:solidFill>
                  <a:schemeClr val="dk1"/>
                </a:solidFill>
              </a:rPr>
              <a:t>Fire Department</a:t>
            </a:r>
            <a:endParaRPr lang="en-GB" dirty="0"/>
          </a:p>
          <a:p>
            <a:pPr lvl="1" algn="ctr">
              <a:lnSpc>
                <a:spcPct val="90000"/>
              </a:lnSpc>
              <a:spcBef>
                <a:spcPts val="180"/>
              </a:spcBef>
              <a:buClr>
                <a:schemeClr val="dk1"/>
              </a:buClr>
              <a:buSzPts val="1200"/>
            </a:pPr>
            <a:r>
              <a:rPr lang="en-GB" sz="1200" dirty="0">
                <a:solidFill>
                  <a:schemeClr val="dk1"/>
                </a:solidFill>
              </a:rPr>
              <a:t>Community Environment and Natural Resources Office</a:t>
            </a:r>
            <a:endParaRPr lang="en-GB" dirty="0"/>
          </a:p>
          <a:p>
            <a:pPr lvl="1" algn="ctr">
              <a:lnSpc>
                <a:spcPct val="90000"/>
              </a:lnSpc>
              <a:spcBef>
                <a:spcPts val="180"/>
              </a:spcBef>
              <a:buClr>
                <a:schemeClr val="dk1"/>
              </a:buClr>
              <a:buSzPts val="1200"/>
            </a:pPr>
            <a:r>
              <a:rPr lang="en-GB" sz="1200" dirty="0">
                <a:solidFill>
                  <a:schemeClr val="dk1"/>
                </a:solidFill>
              </a:rPr>
              <a:t>Engineering Department</a:t>
            </a:r>
            <a:endParaRPr lang="en-GB" dirty="0"/>
          </a:p>
          <a:p>
            <a:pPr lvl="1" algn="ctr">
              <a:lnSpc>
                <a:spcPct val="90000"/>
              </a:lnSpc>
              <a:spcBef>
                <a:spcPts val="180"/>
              </a:spcBef>
              <a:buClr>
                <a:schemeClr val="dk1"/>
              </a:buClr>
              <a:buSzPts val="1200"/>
            </a:pPr>
            <a:r>
              <a:rPr lang="en-GB" sz="1200" dirty="0">
                <a:solidFill>
                  <a:schemeClr val="dk1"/>
                </a:solidFill>
              </a:rPr>
              <a:t>Social Welfare Office</a:t>
            </a:r>
            <a:endParaRPr lang="en-GB" dirty="0"/>
          </a:p>
          <a:p>
            <a:pPr lvl="1" algn="ctr">
              <a:lnSpc>
                <a:spcPct val="90000"/>
              </a:lnSpc>
              <a:spcBef>
                <a:spcPts val="180"/>
              </a:spcBef>
              <a:buClr>
                <a:schemeClr val="dk1"/>
              </a:buClr>
              <a:buSzPts val="1200"/>
            </a:pPr>
            <a:r>
              <a:rPr lang="en-GB" sz="1200" dirty="0">
                <a:solidFill>
                  <a:schemeClr val="dk1"/>
                </a:solidFill>
              </a:rPr>
              <a:t>Veterinary Office</a:t>
            </a:r>
            <a:endParaRPr lang="en-GB" dirty="0"/>
          </a:p>
          <a:p>
            <a:pPr lvl="1" algn="ctr">
              <a:lnSpc>
                <a:spcPct val="90000"/>
              </a:lnSpc>
              <a:spcBef>
                <a:spcPts val="180"/>
              </a:spcBef>
              <a:buClr>
                <a:schemeClr val="dk1"/>
              </a:buClr>
              <a:buSzPts val="1200"/>
            </a:pPr>
            <a:r>
              <a:rPr lang="en-GB" sz="1200" dirty="0">
                <a:solidFill>
                  <a:schemeClr val="dk1"/>
                </a:solidFill>
              </a:rPr>
              <a:t>Agriculture Office</a:t>
            </a:r>
            <a:endParaRPr lang="en-GB" dirty="0"/>
          </a:p>
          <a:p>
            <a:pPr lvl="1" algn="ctr">
              <a:lnSpc>
                <a:spcPct val="90000"/>
              </a:lnSpc>
              <a:spcBef>
                <a:spcPts val="180"/>
              </a:spcBef>
              <a:buClr>
                <a:schemeClr val="dk1"/>
              </a:buClr>
              <a:buSzPts val="1200"/>
            </a:pPr>
            <a:r>
              <a:rPr lang="en-GB" sz="1200" dirty="0">
                <a:solidFill>
                  <a:schemeClr val="dk1"/>
                </a:solidFill>
              </a:rPr>
              <a:t>Health Department</a:t>
            </a:r>
            <a:endParaRPr lang="en-GB" dirty="0"/>
          </a:p>
          <a:p>
            <a:pPr lvl="1" algn="ctr">
              <a:lnSpc>
                <a:spcPct val="90000"/>
              </a:lnSpc>
              <a:spcBef>
                <a:spcPts val="180"/>
              </a:spcBef>
              <a:buClr>
                <a:schemeClr val="dk1"/>
              </a:buClr>
              <a:buSzPts val="1200"/>
            </a:pPr>
            <a:r>
              <a:rPr lang="en-GB" sz="1200" dirty="0">
                <a:solidFill>
                  <a:schemeClr val="dk1"/>
                </a:solidFill>
              </a:rPr>
              <a:t>Rescue Teams</a:t>
            </a:r>
            <a:endParaRPr lang="en-GB" dirty="0"/>
          </a:p>
          <a:p>
            <a:pPr lvl="1" algn="ctr">
              <a:lnSpc>
                <a:spcPct val="90000"/>
              </a:lnSpc>
              <a:spcBef>
                <a:spcPts val="180"/>
              </a:spcBef>
              <a:buClr>
                <a:schemeClr val="dk1"/>
              </a:buClr>
              <a:buSzPts val="1200"/>
            </a:pPr>
            <a:r>
              <a:rPr lang="en-GB" sz="1200" dirty="0">
                <a:solidFill>
                  <a:schemeClr val="dk1"/>
                </a:solidFill>
              </a:rPr>
              <a:t>Local School Board</a:t>
            </a:r>
            <a:endParaRPr lang="en-GB" dirty="0"/>
          </a:p>
          <a:p>
            <a:pPr lvl="1" algn="ctr">
              <a:lnSpc>
                <a:spcPct val="90000"/>
              </a:lnSpc>
              <a:spcBef>
                <a:spcPts val="180"/>
              </a:spcBef>
              <a:buClr>
                <a:schemeClr val="dk1"/>
              </a:buClr>
              <a:buSzPts val="1200"/>
            </a:pPr>
            <a:r>
              <a:rPr lang="en-GB" sz="1200" dirty="0">
                <a:solidFill>
                  <a:schemeClr val="dk1"/>
                </a:solidFill>
              </a:rPr>
              <a:t>Utility Companies</a:t>
            </a:r>
            <a:endParaRPr lang="en-GB" dirty="0"/>
          </a:p>
          <a:p>
            <a:pPr lvl="1" algn="ctr">
              <a:lnSpc>
                <a:spcPct val="90000"/>
              </a:lnSpc>
              <a:spcBef>
                <a:spcPts val="180"/>
              </a:spcBef>
              <a:buClr>
                <a:schemeClr val="dk1"/>
              </a:buClr>
              <a:buSzPts val="1200"/>
            </a:pPr>
            <a:r>
              <a:rPr lang="en-GB" sz="1200" dirty="0">
                <a:solidFill>
                  <a:schemeClr val="dk1"/>
                </a:solidFill>
              </a:rPr>
              <a:t>Civil Society Organisations</a:t>
            </a:r>
            <a:endParaRPr lang="en-GB" dirty="0"/>
          </a:p>
        </p:txBody>
      </p:sp>
      <p:pic>
        <p:nvPicPr>
          <p:cNvPr id="23"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1" name="Shape 241"/>
          <p:cNvSpPr txBox="1"/>
          <p:nvPr/>
        </p:nvSpPr>
        <p:spPr>
          <a:xfrm>
            <a:off x="910349" y="663272"/>
            <a:ext cx="10672026" cy="76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A7777"/>
              </a:buClr>
              <a:buSzPts val="3200"/>
              <a:buFont typeface="Arial"/>
              <a:buNone/>
            </a:pPr>
            <a:r>
              <a:rPr lang="en-US" sz="3200">
                <a:solidFill>
                  <a:srgbClr val="7A7777"/>
                </a:solidFill>
              </a:rPr>
              <a:t>2.4 </a:t>
            </a:r>
            <a:r>
              <a:rPr lang="en-US" sz="3200" b="0" i="0" u="none" strike="noStrike" cap="none">
                <a:solidFill>
                  <a:srgbClr val="7A7777"/>
                </a:solidFill>
                <a:latin typeface="Arial"/>
                <a:ea typeface="Arial"/>
                <a:cs typeface="Arial"/>
                <a:sym typeface="Arial"/>
              </a:rPr>
              <a:t>Orientation on DRR and Climate Change Adaptation </a:t>
            </a:r>
            <a:endParaRPr sz="3200" b="0" i="0" u="none" strike="noStrike" cap="none">
              <a:solidFill>
                <a:srgbClr val="7A7777"/>
              </a:solidFill>
              <a:latin typeface="Arial"/>
              <a:ea typeface="Arial"/>
              <a:cs typeface="Arial"/>
              <a:sym typeface="Arial"/>
            </a:endParaRPr>
          </a:p>
        </p:txBody>
      </p:sp>
      <p:cxnSp>
        <p:nvCxnSpPr>
          <p:cNvPr id="242" name="Shape 242"/>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pic>
        <p:nvPicPr>
          <p:cNvPr id="243" name="Shape 243"/>
          <p:cNvPicPr preferRelativeResize="0"/>
          <p:nvPr/>
        </p:nvPicPr>
        <p:blipFill rotWithShape="1">
          <a:blip r:embed="rId3">
            <a:alphaModFix/>
          </a:blip>
          <a:srcRect t="17884" r="2298"/>
          <a:stretch/>
        </p:blipFill>
        <p:spPr>
          <a:xfrm>
            <a:off x="4476775" y="1234440"/>
            <a:ext cx="7105600" cy="3981426"/>
          </a:xfrm>
          <a:prstGeom prst="rect">
            <a:avLst/>
          </a:prstGeom>
          <a:noFill/>
          <a:ln>
            <a:noFill/>
          </a:ln>
        </p:spPr>
      </p:pic>
      <p:sp>
        <p:nvSpPr>
          <p:cNvPr id="244" name="Shape 244"/>
          <p:cNvSpPr txBox="1"/>
          <p:nvPr/>
        </p:nvSpPr>
        <p:spPr>
          <a:xfrm>
            <a:off x="5932051" y="5149077"/>
            <a:ext cx="5650324" cy="7623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300" b="0" i="1" u="none" strike="noStrike" cap="none">
                <a:solidFill>
                  <a:srgbClr val="000000"/>
                </a:solidFill>
                <a:latin typeface="Arial"/>
                <a:ea typeface="Arial"/>
                <a:cs typeface="Arial"/>
                <a:sym typeface="Arial"/>
              </a:rPr>
              <a:t>Cadiz City Government, 2016</a:t>
            </a:r>
            <a:endParaRPr sz="1400" b="0" i="1" u="none" strike="noStrike" cap="none">
              <a:solidFill>
                <a:srgbClr val="000000"/>
              </a:solidFill>
              <a:latin typeface="Arial"/>
              <a:ea typeface="Arial"/>
              <a:cs typeface="Arial"/>
              <a:sym typeface="Arial"/>
            </a:endParaRPr>
          </a:p>
        </p:txBody>
      </p:sp>
      <p:sp>
        <p:nvSpPr>
          <p:cNvPr id="245" name="Shape 245"/>
          <p:cNvSpPr txBox="1"/>
          <p:nvPr/>
        </p:nvSpPr>
        <p:spPr>
          <a:xfrm>
            <a:off x="910350" y="1355649"/>
            <a:ext cx="3387300" cy="4130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Refresher on International Commitments on DRR and Climate Change (Sendai Framework, Paris Agreement etc)</a:t>
            </a:r>
            <a:endParaRPr/>
          </a:p>
          <a:p>
            <a:pPr marL="342900" marR="0" lvl="0" indent="-342900" algn="l" rtl="0">
              <a:lnSpc>
                <a:spcPct val="10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Review of National Laws on Disaster Risk and Climate Change</a:t>
            </a:r>
            <a:endParaRPr/>
          </a:p>
          <a:p>
            <a:pPr marL="342900" marR="0" lvl="0" indent="-342900" algn="l" rtl="0">
              <a:lnSpc>
                <a:spcPct val="10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Check best practices instituted by other communities</a:t>
            </a:r>
            <a:endParaRPr/>
          </a:p>
        </p:txBody>
      </p:sp>
      <p:pic>
        <p:nvPicPr>
          <p:cNvPr id="9" name="Shape 94" descr="TEARFUND LOGO with ILS.png"/>
          <p:cNvPicPr preferRelativeResize="0"/>
          <p:nvPr/>
        </p:nvPicPr>
        <p:blipFill rotWithShape="1">
          <a:blip r:embed="rId4">
            <a:alphaModFix/>
          </a:blip>
          <a:srcRect r="77188"/>
          <a:stretch/>
        </p:blipFill>
        <p:spPr>
          <a:xfrm>
            <a:off x="609600" y="6072375"/>
            <a:ext cx="1582200" cy="501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2" name="Shape 252"/>
          <p:cNvSpPr txBox="1"/>
          <p:nvPr/>
        </p:nvSpPr>
        <p:spPr>
          <a:xfrm>
            <a:off x="910349" y="663272"/>
            <a:ext cx="8453257" cy="76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A7777"/>
              </a:buClr>
              <a:buSzPts val="3200"/>
              <a:buFont typeface="Arial"/>
              <a:buNone/>
            </a:pPr>
            <a:r>
              <a:rPr lang="en-US" sz="3200">
                <a:solidFill>
                  <a:srgbClr val="7A7777"/>
                </a:solidFill>
              </a:rPr>
              <a:t>2.5 </a:t>
            </a:r>
            <a:r>
              <a:rPr lang="en-US" sz="3200" b="0" i="0" u="none" strike="noStrike" cap="none">
                <a:solidFill>
                  <a:srgbClr val="7A7777"/>
                </a:solidFill>
                <a:latin typeface="Arial"/>
                <a:ea typeface="Arial"/>
                <a:cs typeface="Arial"/>
                <a:sym typeface="Arial"/>
              </a:rPr>
              <a:t>Review </a:t>
            </a:r>
            <a:r>
              <a:rPr lang="en-US" sz="3200">
                <a:solidFill>
                  <a:srgbClr val="7A7777"/>
                </a:solidFill>
              </a:rPr>
              <a:t>previous DRR </a:t>
            </a:r>
            <a:r>
              <a:rPr lang="en-US" sz="3200" b="0" i="0" u="none" strike="noStrike" cap="none">
                <a:solidFill>
                  <a:srgbClr val="7A7777"/>
                </a:solidFill>
                <a:latin typeface="Arial"/>
                <a:ea typeface="Arial"/>
                <a:cs typeface="Arial"/>
                <a:sym typeface="Arial"/>
              </a:rPr>
              <a:t>Plans</a:t>
            </a:r>
            <a:endParaRPr sz="3200" b="0" i="0" u="none" strike="noStrike" cap="none">
              <a:solidFill>
                <a:srgbClr val="7A7777"/>
              </a:solidFill>
              <a:latin typeface="Arial"/>
              <a:ea typeface="Arial"/>
              <a:cs typeface="Arial"/>
              <a:sym typeface="Arial"/>
            </a:endParaRPr>
          </a:p>
        </p:txBody>
      </p:sp>
      <p:cxnSp>
        <p:nvCxnSpPr>
          <p:cNvPr id="253" name="Shape 253"/>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pic>
        <p:nvPicPr>
          <p:cNvPr id="254" name="Shape 254"/>
          <p:cNvPicPr preferRelativeResize="0"/>
          <p:nvPr/>
        </p:nvPicPr>
        <p:blipFill rotWithShape="1">
          <a:blip r:embed="rId3">
            <a:alphaModFix/>
          </a:blip>
          <a:srcRect l="7344" t="7332" r="1271" b="5594"/>
          <a:stretch/>
        </p:blipFill>
        <p:spPr>
          <a:xfrm>
            <a:off x="5830930" y="1425572"/>
            <a:ext cx="5751445" cy="3652427"/>
          </a:xfrm>
          <a:prstGeom prst="rect">
            <a:avLst/>
          </a:prstGeom>
          <a:noFill/>
          <a:ln>
            <a:noFill/>
          </a:ln>
        </p:spPr>
      </p:pic>
      <p:sp>
        <p:nvSpPr>
          <p:cNvPr id="255" name="Shape 255"/>
          <p:cNvSpPr txBox="1"/>
          <p:nvPr/>
        </p:nvSpPr>
        <p:spPr>
          <a:xfrm>
            <a:off x="5932051" y="5105250"/>
            <a:ext cx="5650324" cy="7623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300" b="0" i="1" u="none" strike="noStrike" cap="none">
                <a:solidFill>
                  <a:srgbClr val="000000"/>
                </a:solidFill>
                <a:latin typeface="Arial"/>
                <a:ea typeface="Arial"/>
                <a:cs typeface="Arial"/>
                <a:sym typeface="Arial"/>
              </a:rPr>
              <a:t>Cadiz City Government, 2016</a:t>
            </a:r>
            <a:endParaRPr sz="1400" b="0" i="1" u="none" strike="noStrike" cap="none">
              <a:solidFill>
                <a:srgbClr val="000000"/>
              </a:solidFill>
              <a:latin typeface="Arial"/>
              <a:ea typeface="Arial"/>
              <a:cs typeface="Arial"/>
              <a:sym typeface="Arial"/>
            </a:endParaRPr>
          </a:p>
        </p:txBody>
      </p:sp>
      <p:sp>
        <p:nvSpPr>
          <p:cNvPr id="256" name="Shape 256"/>
          <p:cNvSpPr txBox="1"/>
          <p:nvPr/>
        </p:nvSpPr>
        <p:spPr>
          <a:xfrm>
            <a:off x="910350" y="1355649"/>
            <a:ext cx="4682700" cy="4130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Assess the last Disaster Risk Reduction and Management Plan </a:t>
            </a:r>
            <a:endParaRPr/>
          </a:p>
          <a:p>
            <a:pPr marL="342900" marR="0" lvl="0" indent="-342900" algn="l" rtl="0">
              <a:lnSpc>
                <a:spcPct val="115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Check for consistency with other local government plans and national/regional policies</a:t>
            </a:r>
            <a:endParaRPr/>
          </a:p>
          <a:p>
            <a:pPr marL="342900" marR="0" lvl="0" indent="-342900" algn="l" rtl="0">
              <a:lnSpc>
                <a:spcPct val="115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List issues and gaps in implementing the DRR plan</a:t>
            </a:r>
            <a:endParaRPr/>
          </a:p>
        </p:txBody>
      </p:sp>
      <p:pic>
        <p:nvPicPr>
          <p:cNvPr id="9" name="Shape 94" descr="TEARFUND LOGO with ILS.png"/>
          <p:cNvPicPr preferRelativeResize="0"/>
          <p:nvPr/>
        </p:nvPicPr>
        <p:blipFill rotWithShape="1">
          <a:blip r:embed="rId4">
            <a:alphaModFix/>
          </a:blip>
          <a:srcRect r="77188"/>
          <a:stretch/>
        </p:blipFill>
        <p:spPr>
          <a:xfrm>
            <a:off x="609600" y="6072375"/>
            <a:ext cx="1582200" cy="501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Shape 263"/>
          <p:cNvSpPr txBox="1"/>
          <p:nvPr/>
        </p:nvSpPr>
        <p:spPr>
          <a:xfrm>
            <a:off x="910349" y="663272"/>
            <a:ext cx="8453257" cy="76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A7777"/>
              </a:buClr>
              <a:buSzPts val="3200"/>
              <a:buFont typeface="Arial"/>
              <a:buNone/>
            </a:pPr>
            <a:r>
              <a:rPr lang="en-US" sz="3200" dirty="0">
                <a:solidFill>
                  <a:srgbClr val="7A7777"/>
                </a:solidFill>
              </a:rPr>
              <a:t>2.6 W</a:t>
            </a:r>
            <a:r>
              <a:rPr lang="en-US" sz="3200" b="0" i="0" u="none" strike="noStrike" cap="none" dirty="0">
                <a:solidFill>
                  <a:srgbClr val="7A7777"/>
                </a:solidFill>
                <a:latin typeface="Arial"/>
                <a:ea typeface="Arial"/>
                <a:cs typeface="Arial"/>
                <a:sym typeface="Arial"/>
              </a:rPr>
              <a:t>ork </a:t>
            </a:r>
            <a:r>
              <a:rPr lang="en-US" sz="3200" dirty="0">
                <a:solidFill>
                  <a:srgbClr val="7A7777"/>
                </a:solidFill>
              </a:rPr>
              <a:t>P</a:t>
            </a:r>
            <a:r>
              <a:rPr lang="en-US" sz="3200" b="0" i="0" u="none" strike="noStrike" cap="none" dirty="0">
                <a:solidFill>
                  <a:srgbClr val="7A7777"/>
                </a:solidFill>
                <a:latin typeface="Arial"/>
                <a:ea typeface="Arial"/>
                <a:cs typeface="Arial"/>
                <a:sym typeface="Arial"/>
              </a:rPr>
              <a:t>lan </a:t>
            </a:r>
            <a:r>
              <a:rPr lang="en-US" sz="3200" dirty="0">
                <a:solidFill>
                  <a:srgbClr val="7A7777"/>
                </a:solidFill>
              </a:rPr>
              <a:t>&amp; T</a:t>
            </a:r>
            <a:r>
              <a:rPr lang="en-US" sz="3200" b="0" i="0" u="none" strike="noStrike" cap="none" dirty="0">
                <a:solidFill>
                  <a:srgbClr val="7A7777"/>
                </a:solidFill>
                <a:latin typeface="Arial"/>
                <a:ea typeface="Arial"/>
                <a:cs typeface="Arial"/>
                <a:sym typeface="Arial"/>
              </a:rPr>
              <a:t>imeline</a:t>
            </a:r>
            <a:endParaRPr sz="3200" b="0" i="0" u="none" strike="noStrike" cap="none" dirty="0">
              <a:solidFill>
                <a:srgbClr val="7A7777"/>
              </a:solidFill>
              <a:latin typeface="Arial"/>
              <a:ea typeface="Arial"/>
              <a:cs typeface="Arial"/>
              <a:sym typeface="Arial"/>
            </a:endParaRPr>
          </a:p>
        </p:txBody>
      </p:sp>
      <p:cxnSp>
        <p:nvCxnSpPr>
          <p:cNvPr id="264" name="Shape 264"/>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sp>
        <p:nvSpPr>
          <p:cNvPr id="265" name="Shape 265"/>
          <p:cNvSpPr/>
          <p:nvPr/>
        </p:nvSpPr>
        <p:spPr>
          <a:xfrm>
            <a:off x="768175" y="1528301"/>
            <a:ext cx="2046600" cy="1541100"/>
          </a:xfrm>
          <a:custGeom>
            <a:avLst/>
            <a:gdLst/>
            <a:ahLst/>
            <a:cxnLst/>
            <a:rect l="0" t="0" r="0" b="0"/>
            <a:pathLst>
              <a:path w="120000" h="120000" extrusionOk="0">
                <a:moveTo>
                  <a:pt x="0" y="12000"/>
                </a:moveTo>
                <a:cubicBezTo>
                  <a:pt x="0" y="5372"/>
                  <a:pt x="3223" y="0"/>
                  <a:pt x="7200" y="0"/>
                </a:cubicBezTo>
                <a:lnTo>
                  <a:pt x="112799" y="0"/>
                </a:lnTo>
                <a:cubicBezTo>
                  <a:pt x="116776" y="0"/>
                  <a:pt x="120000" y="5372"/>
                  <a:pt x="120000" y="12000"/>
                </a:cubicBezTo>
                <a:lnTo>
                  <a:pt x="120000" y="107999"/>
                </a:lnTo>
                <a:cubicBezTo>
                  <a:pt x="120000" y="114627"/>
                  <a:pt x="116776" y="120000"/>
                  <a:pt x="112799" y="120000"/>
                </a:cubicBezTo>
                <a:lnTo>
                  <a:pt x="7200" y="120000"/>
                </a:lnTo>
                <a:cubicBezTo>
                  <a:pt x="3223" y="120000"/>
                  <a:pt x="0" y="114627"/>
                  <a:pt x="0" y="107999"/>
                </a:cubicBezTo>
                <a:lnTo>
                  <a:pt x="0" y="12000"/>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89300" tIns="89300" rIns="89300" bIns="89300" anchor="ctr" anchorCtr="0">
            <a:noAutofit/>
          </a:bodyPr>
          <a:lstStyle/>
          <a:p>
            <a:pPr marL="0" marR="0" lvl="0" indent="0" algn="ctr" rtl="0">
              <a:lnSpc>
                <a:spcPct val="90000"/>
              </a:lnSpc>
              <a:spcBef>
                <a:spcPts val="490"/>
              </a:spcBef>
              <a:spcAft>
                <a:spcPts val="0"/>
              </a:spcAft>
              <a:buClr>
                <a:schemeClr val="lt1"/>
              </a:buClr>
              <a:buSzPts val="1400"/>
              <a:buFont typeface="Arial"/>
              <a:buNone/>
            </a:pPr>
            <a:endParaRPr dirty="0"/>
          </a:p>
        </p:txBody>
      </p:sp>
      <p:sp>
        <p:nvSpPr>
          <p:cNvPr id="266" name="Shape 266"/>
          <p:cNvSpPr/>
          <p:nvPr/>
        </p:nvSpPr>
        <p:spPr>
          <a:xfrm>
            <a:off x="2994798" y="2000247"/>
            <a:ext cx="433864" cy="507539"/>
          </a:xfrm>
          <a:custGeom>
            <a:avLst/>
            <a:gdLst/>
            <a:ahLst/>
            <a:cxnLst/>
            <a:rect l="0" t="0" r="0" b="0"/>
            <a:pathLst>
              <a:path w="120000" h="120000" extrusionOk="0">
                <a:moveTo>
                  <a:pt x="0" y="24000"/>
                </a:moveTo>
                <a:lnTo>
                  <a:pt x="60000" y="24000"/>
                </a:lnTo>
                <a:lnTo>
                  <a:pt x="60000" y="0"/>
                </a:lnTo>
                <a:lnTo>
                  <a:pt x="120000" y="60000"/>
                </a:lnTo>
                <a:lnTo>
                  <a:pt x="60000" y="120000"/>
                </a:lnTo>
                <a:lnTo>
                  <a:pt x="60000" y="95999"/>
                </a:lnTo>
                <a:lnTo>
                  <a:pt x="0" y="95999"/>
                </a:lnTo>
                <a:lnTo>
                  <a:pt x="0" y="24000"/>
                </a:lnTo>
                <a:close/>
              </a:path>
            </a:pathLst>
          </a:custGeom>
          <a:solidFill>
            <a:srgbClr val="B1C0D7"/>
          </a:solidFill>
          <a:ln>
            <a:noFill/>
          </a:ln>
        </p:spPr>
        <p:txBody>
          <a:bodyPr spcFirstLastPara="1" wrap="square" lIns="0" tIns="101500" rIns="130150" bIns="10150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7" name="Shape 267"/>
          <p:cNvSpPr/>
          <p:nvPr/>
        </p:nvSpPr>
        <p:spPr>
          <a:xfrm>
            <a:off x="3633325" y="1455151"/>
            <a:ext cx="2046600" cy="1614300"/>
          </a:xfrm>
          <a:custGeom>
            <a:avLst/>
            <a:gdLst/>
            <a:ahLst/>
            <a:cxnLst/>
            <a:rect l="0" t="0" r="0" b="0"/>
            <a:pathLst>
              <a:path w="120000" h="120000" extrusionOk="0">
                <a:moveTo>
                  <a:pt x="0" y="12000"/>
                </a:moveTo>
                <a:cubicBezTo>
                  <a:pt x="0" y="5372"/>
                  <a:pt x="3223" y="0"/>
                  <a:pt x="7200" y="0"/>
                </a:cubicBezTo>
                <a:lnTo>
                  <a:pt x="112799" y="0"/>
                </a:lnTo>
                <a:cubicBezTo>
                  <a:pt x="116776" y="0"/>
                  <a:pt x="120000" y="5372"/>
                  <a:pt x="120000" y="12000"/>
                </a:cubicBezTo>
                <a:lnTo>
                  <a:pt x="120000" y="107999"/>
                </a:lnTo>
                <a:cubicBezTo>
                  <a:pt x="120000" y="114627"/>
                  <a:pt x="116776" y="120000"/>
                  <a:pt x="112799" y="120000"/>
                </a:cubicBezTo>
                <a:lnTo>
                  <a:pt x="7200" y="120000"/>
                </a:lnTo>
                <a:cubicBezTo>
                  <a:pt x="3223" y="120000"/>
                  <a:pt x="0" y="114627"/>
                  <a:pt x="0" y="107999"/>
                </a:cubicBezTo>
                <a:lnTo>
                  <a:pt x="0" y="12000"/>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89300" tIns="89300" rIns="89300" bIns="89300" anchor="ctr" anchorCtr="0">
            <a:noAutofit/>
          </a:bodyPr>
          <a:lstStyle/>
          <a:p>
            <a:pPr marL="0" marR="0" lvl="0" indent="0" algn="ctr" rtl="0">
              <a:lnSpc>
                <a:spcPct val="90000"/>
              </a:lnSpc>
              <a:spcBef>
                <a:spcPts val="0"/>
              </a:spcBef>
              <a:spcAft>
                <a:spcPts val="0"/>
              </a:spcAft>
              <a:buClr>
                <a:schemeClr val="lt1"/>
              </a:buClr>
              <a:buSzPts val="1400"/>
              <a:buFont typeface="Arial"/>
              <a:buNone/>
            </a:pPr>
            <a:endParaRPr dirty="0"/>
          </a:p>
        </p:txBody>
      </p:sp>
      <p:sp>
        <p:nvSpPr>
          <p:cNvPr id="268" name="Shape 268"/>
          <p:cNvSpPr/>
          <p:nvPr/>
        </p:nvSpPr>
        <p:spPr>
          <a:xfrm>
            <a:off x="5859943" y="2000247"/>
            <a:ext cx="433864" cy="507539"/>
          </a:xfrm>
          <a:custGeom>
            <a:avLst/>
            <a:gdLst/>
            <a:ahLst/>
            <a:cxnLst/>
            <a:rect l="0" t="0" r="0" b="0"/>
            <a:pathLst>
              <a:path w="120000" h="120000" extrusionOk="0">
                <a:moveTo>
                  <a:pt x="0" y="24000"/>
                </a:moveTo>
                <a:lnTo>
                  <a:pt x="60000" y="24000"/>
                </a:lnTo>
                <a:lnTo>
                  <a:pt x="60000" y="0"/>
                </a:lnTo>
                <a:lnTo>
                  <a:pt x="120000" y="60000"/>
                </a:lnTo>
                <a:lnTo>
                  <a:pt x="60000" y="120000"/>
                </a:lnTo>
                <a:lnTo>
                  <a:pt x="60000" y="95999"/>
                </a:lnTo>
                <a:lnTo>
                  <a:pt x="0" y="95999"/>
                </a:lnTo>
                <a:lnTo>
                  <a:pt x="0" y="24000"/>
                </a:lnTo>
                <a:close/>
              </a:path>
            </a:pathLst>
          </a:custGeom>
          <a:solidFill>
            <a:srgbClr val="B1C0D7"/>
          </a:solidFill>
          <a:ln>
            <a:noFill/>
          </a:ln>
        </p:spPr>
        <p:txBody>
          <a:bodyPr spcFirstLastPara="1" wrap="square" lIns="0" tIns="101500" rIns="130150" bIns="10150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9" name="Shape 269"/>
          <p:cNvSpPr/>
          <p:nvPr/>
        </p:nvSpPr>
        <p:spPr>
          <a:xfrm>
            <a:off x="6498450" y="1455149"/>
            <a:ext cx="2046600" cy="1643700"/>
          </a:xfrm>
          <a:custGeom>
            <a:avLst/>
            <a:gdLst/>
            <a:ahLst/>
            <a:cxnLst/>
            <a:rect l="0" t="0" r="0" b="0"/>
            <a:pathLst>
              <a:path w="120000" h="120000" extrusionOk="0">
                <a:moveTo>
                  <a:pt x="0" y="12000"/>
                </a:moveTo>
                <a:cubicBezTo>
                  <a:pt x="0" y="5372"/>
                  <a:pt x="3223" y="0"/>
                  <a:pt x="7200" y="0"/>
                </a:cubicBezTo>
                <a:lnTo>
                  <a:pt x="112799" y="0"/>
                </a:lnTo>
                <a:cubicBezTo>
                  <a:pt x="116776" y="0"/>
                  <a:pt x="120000" y="5372"/>
                  <a:pt x="120000" y="12000"/>
                </a:cubicBezTo>
                <a:lnTo>
                  <a:pt x="120000" y="107999"/>
                </a:lnTo>
                <a:cubicBezTo>
                  <a:pt x="120000" y="114627"/>
                  <a:pt x="116776" y="120000"/>
                  <a:pt x="112799" y="120000"/>
                </a:cubicBezTo>
                <a:lnTo>
                  <a:pt x="7200" y="120000"/>
                </a:lnTo>
                <a:cubicBezTo>
                  <a:pt x="3223" y="120000"/>
                  <a:pt x="0" y="114627"/>
                  <a:pt x="0" y="107999"/>
                </a:cubicBezTo>
                <a:lnTo>
                  <a:pt x="0" y="12000"/>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89300" tIns="89300" rIns="89300" bIns="89300" anchor="ctr" anchorCtr="0">
            <a:noAutofit/>
          </a:bodyPr>
          <a:lstStyle/>
          <a:p>
            <a:pPr marL="0" marR="0" lvl="0" indent="0" algn="ctr" rtl="0">
              <a:lnSpc>
                <a:spcPct val="90000"/>
              </a:lnSpc>
              <a:spcBef>
                <a:spcPts val="0"/>
              </a:spcBef>
              <a:spcAft>
                <a:spcPts val="0"/>
              </a:spcAft>
              <a:buClr>
                <a:schemeClr val="lt1"/>
              </a:buClr>
              <a:buSzPts val="1400"/>
              <a:buFont typeface="Arial"/>
              <a:buNone/>
            </a:pPr>
            <a:endParaRPr dirty="0"/>
          </a:p>
        </p:txBody>
      </p:sp>
      <p:sp>
        <p:nvSpPr>
          <p:cNvPr id="270" name="Shape 270"/>
          <p:cNvSpPr/>
          <p:nvPr/>
        </p:nvSpPr>
        <p:spPr>
          <a:xfrm>
            <a:off x="10133127" y="3160118"/>
            <a:ext cx="507600" cy="433800"/>
          </a:xfrm>
          <a:custGeom>
            <a:avLst/>
            <a:gdLst/>
            <a:ahLst/>
            <a:cxnLst/>
            <a:rect l="0" t="0" r="0" b="0"/>
            <a:pathLst>
              <a:path w="120000" h="120000" extrusionOk="0">
                <a:moveTo>
                  <a:pt x="95999" y="0"/>
                </a:moveTo>
                <a:lnTo>
                  <a:pt x="95999" y="60000"/>
                </a:lnTo>
                <a:lnTo>
                  <a:pt x="120000" y="59999"/>
                </a:lnTo>
                <a:lnTo>
                  <a:pt x="60000" y="119999"/>
                </a:lnTo>
                <a:lnTo>
                  <a:pt x="0" y="60000"/>
                </a:lnTo>
                <a:lnTo>
                  <a:pt x="24000" y="60000"/>
                </a:lnTo>
                <a:lnTo>
                  <a:pt x="24000" y="0"/>
                </a:lnTo>
                <a:lnTo>
                  <a:pt x="95999" y="0"/>
                </a:lnTo>
                <a:close/>
              </a:path>
            </a:pathLst>
          </a:custGeom>
          <a:solidFill>
            <a:srgbClr val="B1C0D7"/>
          </a:solidFill>
          <a:ln>
            <a:noFill/>
          </a:ln>
        </p:spPr>
        <p:txBody>
          <a:bodyPr spcFirstLastPara="1" wrap="square" lIns="101500" tIns="0" rIns="101500" bIns="13015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1" name="Shape 271"/>
          <p:cNvSpPr/>
          <p:nvPr/>
        </p:nvSpPr>
        <p:spPr>
          <a:xfrm>
            <a:off x="9363600" y="1425575"/>
            <a:ext cx="2046600" cy="1643700"/>
          </a:xfrm>
          <a:custGeom>
            <a:avLst/>
            <a:gdLst/>
            <a:ahLst/>
            <a:cxnLst/>
            <a:rect l="0" t="0" r="0" b="0"/>
            <a:pathLst>
              <a:path w="120000" h="120000" extrusionOk="0">
                <a:moveTo>
                  <a:pt x="0" y="12000"/>
                </a:moveTo>
                <a:cubicBezTo>
                  <a:pt x="0" y="5372"/>
                  <a:pt x="3223" y="0"/>
                  <a:pt x="7200" y="0"/>
                </a:cubicBezTo>
                <a:lnTo>
                  <a:pt x="112799" y="0"/>
                </a:lnTo>
                <a:cubicBezTo>
                  <a:pt x="116776" y="0"/>
                  <a:pt x="120000" y="5372"/>
                  <a:pt x="120000" y="12000"/>
                </a:cubicBezTo>
                <a:lnTo>
                  <a:pt x="120000" y="107999"/>
                </a:lnTo>
                <a:cubicBezTo>
                  <a:pt x="120000" y="114627"/>
                  <a:pt x="116776" y="120000"/>
                  <a:pt x="112799" y="120000"/>
                </a:cubicBezTo>
                <a:lnTo>
                  <a:pt x="7200" y="120000"/>
                </a:lnTo>
                <a:cubicBezTo>
                  <a:pt x="3223" y="120000"/>
                  <a:pt x="0" y="114627"/>
                  <a:pt x="0" y="107999"/>
                </a:cubicBezTo>
                <a:lnTo>
                  <a:pt x="0" y="12000"/>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89300" tIns="89300" rIns="89300" bIns="89300" anchor="ctr" anchorCtr="0">
            <a:noAutofit/>
          </a:bodyPr>
          <a:lstStyle/>
          <a:p>
            <a:pPr marL="0" marR="0" lvl="0" indent="0" algn="ctr" rtl="0">
              <a:lnSpc>
                <a:spcPct val="90000"/>
              </a:lnSpc>
              <a:spcBef>
                <a:spcPts val="490"/>
              </a:spcBef>
              <a:spcAft>
                <a:spcPts val="0"/>
              </a:spcAft>
              <a:buClr>
                <a:schemeClr val="lt1"/>
              </a:buClr>
              <a:buSzPts val="1400"/>
              <a:buFont typeface="Arial"/>
              <a:buNone/>
            </a:pPr>
            <a:endParaRPr dirty="0"/>
          </a:p>
        </p:txBody>
      </p:sp>
      <p:sp>
        <p:nvSpPr>
          <p:cNvPr id="272" name="Shape 272"/>
          <p:cNvSpPr/>
          <p:nvPr/>
        </p:nvSpPr>
        <p:spPr>
          <a:xfrm>
            <a:off x="5884502" y="4046779"/>
            <a:ext cx="433864" cy="507540"/>
          </a:xfrm>
          <a:custGeom>
            <a:avLst/>
            <a:gdLst/>
            <a:ahLst/>
            <a:cxnLst/>
            <a:rect l="0" t="0" r="0" b="0"/>
            <a:pathLst>
              <a:path w="120000" h="120000" extrusionOk="0">
                <a:moveTo>
                  <a:pt x="120000" y="95999"/>
                </a:moveTo>
                <a:lnTo>
                  <a:pt x="60000" y="95999"/>
                </a:lnTo>
                <a:lnTo>
                  <a:pt x="60000" y="120000"/>
                </a:lnTo>
                <a:lnTo>
                  <a:pt x="0" y="59999"/>
                </a:lnTo>
                <a:lnTo>
                  <a:pt x="60000" y="0"/>
                </a:lnTo>
                <a:lnTo>
                  <a:pt x="60000" y="24000"/>
                </a:lnTo>
                <a:lnTo>
                  <a:pt x="120000" y="24000"/>
                </a:lnTo>
                <a:lnTo>
                  <a:pt x="120000" y="95999"/>
                </a:lnTo>
                <a:close/>
              </a:path>
            </a:pathLst>
          </a:custGeom>
          <a:solidFill>
            <a:srgbClr val="B1C0D7"/>
          </a:solidFill>
          <a:ln>
            <a:noFill/>
          </a:ln>
        </p:spPr>
        <p:txBody>
          <a:bodyPr spcFirstLastPara="1" wrap="square" lIns="130150" tIns="101500" rIns="0" bIns="10150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3" name="Shape 273"/>
          <p:cNvSpPr/>
          <p:nvPr/>
        </p:nvSpPr>
        <p:spPr>
          <a:xfrm>
            <a:off x="9363600" y="3684823"/>
            <a:ext cx="2046600" cy="1541100"/>
          </a:xfrm>
          <a:custGeom>
            <a:avLst/>
            <a:gdLst/>
            <a:ahLst/>
            <a:cxnLst/>
            <a:rect l="0" t="0" r="0" b="0"/>
            <a:pathLst>
              <a:path w="120000" h="120000" extrusionOk="0">
                <a:moveTo>
                  <a:pt x="0" y="12000"/>
                </a:moveTo>
                <a:cubicBezTo>
                  <a:pt x="0" y="5372"/>
                  <a:pt x="3223" y="0"/>
                  <a:pt x="7200" y="0"/>
                </a:cubicBezTo>
                <a:lnTo>
                  <a:pt x="112799" y="0"/>
                </a:lnTo>
                <a:cubicBezTo>
                  <a:pt x="116776" y="0"/>
                  <a:pt x="120000" y="5372"/>
                  <a:pt x="120000" y="12000"/>
                </a:cubicBezTo>
                <a:lnTo>
                  <a:pt x="120000" y="107999"/>
                </a:lnTo>
                <a:cubicBezTo>
                  <a:pt x="120000" y="114627"/>
                  <a:pt x="116776" y="120000"/>
                  <a:pt x="112799" y="120000"/>
                </a:cubicBezTo>
                <a:lnTo>
                  <a:pt x="7200" y="120000"/>
                </a:lnTo>
                <a:cubicBezTo>
                  <a:pt x="3223" y="120000"/>
                  <a:pt x="0" y="114627"/>
                  <a:pt x="0" y="107999"/>
                </a:cubicBezTo>
                <a:lnTo>
                  <a:pt x="0" y="12000"/>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89300" tIns="89300" rIns="89300" bIns="89300" anchor="ctr" anchorCtr="0">
            <a:noAutofit/>
          </a:bodyPr>
          <a:lstStyle/>
          <a:p>
            <a:pPr marL="0" marR="0" lvl="0" indent="0" algn="ctr" rtl="0">
              <a:lnSpc>
                <a:spcPct val="90000"/>
              </a:lnSpc>
              <a:spcBef>
                <a:spcPts val="0"/>
              </a:spcBef>
              <a:spcAft>
                <a:spcPts val="0"/>
              </a:spcAft>
              <a:buClr>
                <a:schemeClr val="lt1"/>
              </a:buClr>
              <a:buSzPts val="1400"/>
              <a:buFont typeface="Arial"/>
              <a:buNone/>
            </a:pPr>
            <a:endParaRPr dirty="0"/>
          </a:p>
        </p:txBody>
      </p:sp>
      <p:sp>
        <p:nvSpPr>
          <p:cNvPr id="274" name="Shape 274"/>
          <p:cNvSpPr/>
          <p:nvPr/>
        </p:nvSpPr>
        <p:spPr>
          <a:xfrm>
            <a:off x="8749647" y="4045022"/>
            <a:ext cx="433865" cy="507540"/>
          </a:xfrm>
          <a:custGeom>
            <a:avLst/>
            <a:gdLst/>
            <a:ahLst/>
            <a:cxnLst/>
            <a:rect l="0" t="0" r="0" b="0"/>
            <a:pathLst>
              <a:path w="120000" h="120000" extrusionOk="0">
                <a:moveTo>
                  <a:pt x="120000" y="95999"/>
                </a:moveTo>
                <a:lnTo>
                  <a:pt x="60000" y="95999"/>
                </a:lnTo>
                <a:lnTo>
                  <a:pt x="60000" y="120000"/>
                </a:lnTo>
                <a:lnTo>
                  <a:pt x="0" y="59999"/>
                </a:lnTo>
                <a:lnTo>
                  <a:pt x="60000" y="0"/>
                </a:lnTo>
                <a:lnTo>
                  <a:pt x="60000" y="24000"/>
                </a:lnTo>
                <a:lnTo>
                  <a:pt x="120000" y="24000"/>
                </a:lnTo>
                <a:lnTo>
                  <a:pt x="120000" y="95999"/>
                </a:lnTo>
                <a:close/>
              </a:path>
            </a:pathLst>
          </a:custGeom>
          <a:solidFill>
            <a:srgbClr val="B1C0D7"/>
          </a:solidFill>
          <a:ln>
            <a:noFill/>
          </a:ln>
        </p:spPr>
        <p:txBody>
          <a:bodyPr spcFirstLastPara="1" wrap="square" lIns="130150" tIns="101500" rIns="0" bIns="10150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5" name="Shape 275"/>
          <p:cNvSpPr/>
          <p:nvPr/>
        </p:nvSpPr>
        <p:spPr>
          <a:xfrm>
            <a:off x="6498450" y="3684823"/>
            <a:ext cx="2046600" cy="1541100"/>
          </a:xfrm>
          <a:custGeom>
            <a:avLst/>
            <a:gdLst/>
            <a:ahLst/>
            <a:cxnLst/>
            <a:rect l="0" t="0" r="0" b="0"/>
            <a:pathLst>
              <a:path w="120000" h="120000" extrusionOk="0">
                <a:moveTo>
                  <a:pt x="0" y="12000"/>
                </a:moveTo>
                <a:cubicBezTo>
                  <a:pt x="0" y="5372"/>
                  <a:pt x="3223" y="0"/>
                  <a:pt x="7200" y="0"/>
                </a:cubicBezTo>
                <a:lnTo>
                  <a:pt x="112799" y="0"/>
                </a:lnTo>
                <a:cubicBezTo>
                  <a:pt x="116776" y="0"/>
                  <a:pt x="120000" y="5372"/>
                  <a:pt x="120000" y="12000"/>
                </a:cubicBezTo>
                <a:lnTo>
                  <a:pt x="120000" y="107999"/>
                </a:lnTo>
                <a:cubicBezTo>
                  <a:pt x="120000" y="114627"/>
                  <a:pt x="116776" y="120000"/>
                  <a:pt x="112799" y="120000"/>
                </a:cubicBezTo>
                <a:lnTo>
                  <a:pt x="7200" y="120000"/>
                </a:lnTo>
                <a:cubicBezTo>
                  <a:pt x="3223" y="120000"/>
                  <a:pt x="0" y="114627"/>
                  <a:pt x="0" y="107999"/>
                </a:cubicBezTo>
                <a:lnTo>
                  <a:pt x="0" y="12000"/>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89300" tIns="89300" rIns="89300" bIns="89300" anchor="ctr" anchorCtr="0">
            <a:noAutofit/>
          </a:bodyPr>
          <a:lstStyle/>
          <a:p>
            <a:pPr marL="0" marR="0" lvl="0" indent="0" algn="ctr" rtl="0">
              <a:lnSpc>
                <a:spcPct val="90000"/>
              </a:lnSpc>
              <a:spcBef>
                <a:spcPts val="49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276" name="Shape 276"/>
          <p:cNvSpPr/>
          <p:nvPr/>
        </p:nvSpPr>
        <p:spPr>
          <a:xfrm>
            <a:off x="3657875" y="3684823"/>
            <a:ext cx="2046600" cy="1541100"/>
          </a:xfrm>
          <a:custGeom>
            <a:avLst/>
            <a:gdLst/>
            <a:ahLst/>
            <a:cxnLst/>
            <a:rect l="0" t="0" r="0" b="0"/>
            <a:pathLst>
              <a:path w="120000" h="120000" extrusionOk="0">
                <a:moveTo>
                  <a:pt x="0" y="12000"/>
                </a:moveTo>
                <a:cubicBezTo>
                  <a:pt x="0" y="5372"/>
                  <a:pt x="3223" y="0"/>
                  <a:pt x="7200" y="0"/>
                </a:cubicBezTo>
                <a:lnTo>
                  <a:pt x="112799" y="0"/>
                </a:lnTo>
                <a:cubicBezTo>
                  <a:pt x="116776" y="0"/>
                  <a:pt x="120000" y="5372"/>
                  <a:pt x="120000" y="12000"/>
                </a:cubicBezTo>
                <a:lnTo>
                  <a:pt x="120000" y="107999"/>
                </a:lnTo>
                <a:cubicBezTo>
                  <a:pt x="120000" y="114627"/>
                  <a:pt x="116776" y="120000"/>
                  <a:pt x="112799" y="120000"/>
                </a:cubicBezTo>
                <a:lnTo>
                  <a:pt x="7200" y="120000"/>
                </a:lnTo>
                <a:cubicBezTo>
                  <a:pt x="3223" y="120000"/>
                  <a:pt x="0" y="114627"/>
                  <a:pt x="0" y="107999"/>
                </a:cubicBezTo>
                <a:lnTo>
                  <a:pt x="0" y="12000"/>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89300" tIns="89300" rIns="89300" bIns="89300" anchor="ctr" anchorCtr="0">
            <a:noAutofit/>
          </a:bodyPr>
          <a:lstStyle/>
          <a:p>
            <a:pPr marL="0" marR="0" lvl="0" indent="0" algn="ctr" rtl="0">
              <a:lnSpc>
                <a:spcPct val="90000"/>
              </a:lnSpc>
              <a:spcBef>
                <a:spcPts val="0"/>
              </a:spcBef>
              <a:spcAft>
                <a:spcPts val="0"/>
              </a:spcAft>
              <a:buClr>
                <a:schemeClr val="lt1"/>
              </a:buClr>
              <a:buSzPts val="1400"/>
              <a:buFont typeface="Arial"/>
              <a:buNone/>
            </a:pPr>
            <a:endParaRPr dirty="0"/>
          </a:p>
        </p:txBody>
      </p:sp>
      <p:sp>
        <p:nvSpPr>
          <p:cNvPr id="277" name="Shape 277"/>
          <p:cNvSpPr/>
          <p:nvPr/>
        </p:nvSpPr>
        <p:spPr>
          <a:xfrm rot="-2496">
            <a:off x="8749831" y="1982792"/>
            <a:ext cx="437498" cy="507539"/>
          </a:xfrm>
          <a:custGeom>
            <a:avLst/>
            <a:gdLst/>
            <a:ahLst/>
            <a:cxnLst/>
            <a:rect l="0" t="0" r="0" b="0"/>
            <a:pathLst>
              <a:path w="120000" h="120000" extrusionOk="0">
                <a:moveTo>
                  <a:pt x="0" y="24000"/>
                </a:moveTo>
                <a:lnTo>
                  <a:pt x="60000" y="24000"/>
                </a:lnTo>
                <a:lnTo>
                  <a:pt x="60000" y="0"/>
                </a:lnTo>
                <a:lnTo>
                  <a:pt x="120000" y="60000"/>
                </a:lnTo>
                <a:lnTo>
                  <a:pt x="60000" y="120000"/>
                </a:lnTo>
                <a:lnTo>
                  <a:pt x="60000" y="95999"/>
                </a:lnTo>
                <a:lnTo>
                  <a:pt x="0" y="95999"/>
                </a:lnTo>
                <a:lnTo>
                  <a:pt x="0" y="24000"/>
                </a:lnTo>
                <a:close/>
              </a:path>
            </a:pathLst>
          </a:custGeom>
          <a:solidFill>
            <a:srgbClr val="B1C0D7"/>
          </a:solidFill>
          <a:ln>
            <a:noFill/>
          </a:ln>
        </p:spPr>
        <p:txBody>
          <a:bodyPr spcFirstLastPara="1" wrap="square" lIns="0" tIns="101500" rIns="131225" bIns="10150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8" name="Shape 278"/>
          <p:cNvSpPr/>
          <p:nvPr/>
        </p:nvSpPr>
        <p:spPr>
          <a:xfrm>
            <a:off x="735000" y="3684823"/>
            <a:ext cx="2046600" cy="1541100"/>
          </a:xfrm>
          <a:custGeom>
            <a:avLst/>
            <a:gdLst/>
            <a:ahLst/>
            <a:cxnLst/>
            <a:rect l="0" t="0" r="0" b="0"/>
            <a:pathLst>
              <a:path w="120000" h="120000" extrusionOk="0">
                <a:moveTo>
                  <a:pt x="0" y="12000"/>
                </a:moveTo>
                <a:cubicBezTo>
                  <a:pt x="0" y="5372"/>
                  <a:pt x="3223" y="0"/>
                  <a:pt x="7200" y="0"/>
                </a:cubicBezTo>
                <a:lnTo>
                  <a:pt x="112799" y="0"/>
                </a:lnTo>
                <a:cubicBezTo>
                  <a:pt x="116776" y="0"/>
                  <a:pt x="120000" y="5372"/>
                  <a:pt x="120000" y="12000"/>
                </a:cubicBezTo>
                <a:lnTo>
                  <a:pt x="120000" y="107999"/>
                </a:lnTo>
                <a:cubicBezTo>
                  <a:pt x="120000" y="114627"/>
                  <a:pt x="116776" y="120000"/>
                  <a:pt x="112799" y="120000"/>
                </a:cubicBezTo>
                <a:lnTo>
                  <a:pt x="7200" y="120000"/>
                </a:lnTo>
                <a:cubicBezTo>
                  <a:pt x="3223" y="120000"/>
                  <a:pt x="0" y="114627"/>
                  <a:pt x="0" y="107999"/>
                </a:cubicBezTo>
                <a:lnTo>
                  <a:pt x="0" y="12000"/>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89300" tIns="89300" rIns="89300" bIns="89300" anchor="ctr" anchorCtr="0">
            <a:noAutofit/>
          </a:bodyPr>
          <a:lstStyle/>
          <a:p>
            <a:pPr marL="0" marR="0" lvl="0" indent="0" algn="ctr" rtl="0">
              <a:lnSpc>
                <a:spcPct val="90000"/>
              </a:lnSpc>
              <a:spcBef>
                <a:spcPts val="0"/>
              </a:spcBef>
              <a:spcAft>
                <a:spcPts val="0"/>
              </a:spcAft>
              <a:buClr>
                <a:schemeClr val="lt1"/>
              </a:buClr>
              <a:buSzPts val="1400"/>
              <a:buFont typeface="Arial"/>
              <a:buNone/>
            </a:pPr>
            <a:endParaRPr dirty="0"/>
          </a:p>
        </p:txBody>
      </p:sp>
      <p:sp>
        <p:nvSpPr>
          <p:cNvPr id="279" name="Shape 279"/>
          <p:cNvSpPr/>
          <p:nvPr/>
        </p:nvSpPr>
        <p:spPr>
          <a:xfrm>
            <a:off x="2994798" y="3963074"/>
            <a:ext cx="433864" cy="507540"/>
          </a:xfrm>
          <a:custGeom>
            <a:avLst/>
            <a:gdLst/>
            <a:ahLst/>
            <a:cxnLst/>
            <a:rect l="0" t="0" r="0" b="0"/>
            <a:pathLst>
              <a:path w="120000" h="120000" extrusionOk="0">
                <a:moveTo>
                  <a:pt x="120000" y="95999"/>
                </a:moveTo>
                <a:lnTo>
                  <a:pt x="60000" y="95999"/>
                </a:lnTo>
                <a:lnTo>
                  <a:pt x="60000" y="120000"/>
                </a:lnTo>
                <a:lnTo>
                  <a:pt x="0" y="59999"/>
                </a:lnTo>
                <a:lnTo>
                  <a:pt x="60000" y="0"/>
                </a:lnTo>
                <a:lnTo>
                  <a:pt x="60000" y="24000"/>
                </a:lnTo>
                <a:lnTo>
                  <a:pt x="120000" y="24000"/>
                </a:lnTo>
                <a:lnTo>
                  <a:pt x="120000" y="95999"/>
                </a:lnTo>
                <a:close/>
              </a:path>
            </a:pathLst>
          </a:custGeom>
          <a:solidFill>
            <a:srgbClr val="B1C0D7"/>
          </a:solidFill>
          <a:ln>
            <a:noFill/>
          </a:ln>
        </p:spPr>
        <p:txBody>
          <a:bodyPr spcFirstLastPara="1" wrap="square" lIns="130150" tIns="101500" rIns="0" bIns="10150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 name="Rectangle 1"/>
          <p:cNvSpPr/>
          <p:nvPr/>
        </p:nvSpPr>
        <p:spPr>
          <a:xfrm>
            <a:off x="9379908" y="1626152"/>
            <a:ext cx="1958253" cy="1255728"/>
          </a:xfrm>
          <a:prstGeom prst="rect">
            <a:avLst/>
          </a:prstGeom>
        </p:spPr>
        <p:txBody>
          <a:bodyPr wrap="square">
            <a:spAutoFit/>
          </a:bodyPr>
          <a:lstStyle/>
          <a:p>
            <a:pPr lvl="0" algn="ctr">
              <a:lnSpc>
                <a:spcPct val="90000"/>
              </a:lnSpc>
              <a:buClr>
                <a:schemeClr val="lt1"/>
              </a:buClr>
              <a:buSzPts val="1400"/>
            </a:pPr>
            <a:r>
              <a:rPr lang="en-GB" dirty="0">
                <a:solidFill>
                  <a:schemeClr val="lt1"/>
                </a:solidFill>
              </a:rPr>
              <a:t>Presentation of Community Risk Assessment and its Local Risk Patterns to the Technical Working </a:t>
            </a:r>
            <a:r>
              <a:rPr lang="en-GB" dirty="0" smtClean="0">
                <a:solidFill>
                  <a:schemeClr val="lt1"/>
                </a:solidFill>
              </a:rPr>
              <a:t>Group (Month 4)</a:t>
            </a:r>
            <a:endParaRPr lang="en-GB" dirty="0"/>
          </a:p>
        </p:txBody>
      </p:sp>
      <p:sp>
        <p:nvSpPr>
          <p:cNvPr id="3" name="Rectangle 2"/>
          <p:cNvSpPr/>
          <p:nvPr/>
        </p:nvSpPr>
        <p:spPr>
          <a:xfrm>
            <a:off x="735000" y="3958087"/>
            <a:ext cx="2006462" cy="932050"/>
          </a:xfrm>
          <a:prstGeom prst="rect">
            <a:avLst/>
          </a:prstGeom>
        </p:spPr>
        <p:txBody>
          <a:bodyPr wrap="square">
            <a:spAutoFit/>
          </a:bodyPr>
          <a:lstStyle/>
          <a:p>
            <a:pPr lvl="0" algn="ctr">
              <a:lnSpc>
                <a:spcPct val="90000"/>
              </a:lnSpc>
              <a:buClr>
                <a:schemeClr val="lt1"/>
              </a:buClr>
              <a:buSzPts val="1400"/>
            </a:pPr>
            <a:r>
              <a:rPr lang="en-GB" dirty="0">
                <a:solidFill>
                  <a:schemeClr val="lt1"/>
                </a:solidFill>
              </a:rPr>
              <a:t>Revisions and finalisation of plan, Approval &amp; Legislation</a:t>
            </a:r>
            <a:endParaRPr lang="en-GB" dirty="0"/>
          </a:p>
          <a:p>
            <a:pPr lvl="0" algn="ctr">
              <a:lnSpc>
                <a:spcPct val="90000"/>
              </a:lnSpc>
              <a:spcBef>
                <a:spcPts val="490"/>
              </a:spcBef>
              <a:buClr>
                <a:schemeClr val="lt1"/>
              </a:buClr>
              <a:buSzPts val="1400"/>
            </a:pPr>
            <a:r>
              <a:rPr lang="en-GB" dirty="0">
                <a:solidFill>
                  <a:schemeClr val="lt1"/>
                </a:solidFill>
              </a:rPr>
              <a:t>(Months 8 &amp; 9)</a:t>
            </a:r>
            <a:endParaRPr lang="en-GB" dirty="0"/>
          </a:p>
        </p:txBody>
      </p:sp>
      <p:sp>
        <p:nvSpPr>
          <p:cNvPr id="4" name="Rectangle 3"/>
          <p:cNvSpPr/>
          <p:nvPr/>
        </p:nvSpPr>
        <p:spPr>
          <a:xfrm>
            <a:off x="3669510" y="3958087"/>
            <a:ext cx="1974229" cy="932050"/>
          </a:xfrm>
          <a:prstGeom prst="rect">
            <a:avLst/>
          </a:prstGeom>
        </p:spPr>
        <p:txBody>
          <a:bodyPr wrap="square">
            <a:spAutoFit/>
          </a:bodyPr>
          <a:lstStyle/>
          <a:p>
            <a:pPr lvl="0" algn="ctr">
              <a:lnSpc>
                <a:spcPct val="90000"/>
              </a:lnSpc>
              <a:buClr>
                <a:schemeClr val="lt1"/>
              </a:buClr>
              <a:buSzPts val="1400"/>
            </a:pPr>
            <a:r>
              <a:rPr lang="en-GB" dirty="0">
                <a:solidFill>
                  <a:schemeClr val="lt1"/>
                </a:solidFill>
              </a:rPr>
              <a:t>Presentation of Draft Plan to Local Council Members</a:t>
            </a:r>
            <a:endParaRPr lang="en-GB" dirty="0"/>
          </a:p>
          <a:p>
            <a:pPr lvl="0" algn="ctr">
              <a:lnSpc>
                <a:spcPct val="90000"/>
              </a:lnSpc>
              <a:spcBef>
                <a:spcPts val="490"/>
              </a:spcBef>
              <a:buClr>
                <a:schemeClr val="lt1"/>
              </a:buClr>
              <a:buSzPts val="1400"/>
            </a:pPr>
            <a:r>
              <a:rPr lang="en-GB" dirty="0">
                <a:solidFill>
                  <a:schemeClr val="lt1"/>
                </a:solidFill>
              </a:rPr>
              <a:t>(Month 7)</a:t>
            </a:r>
            <a:endParaRPr lang="en-GB" dirty="0"/>
          </a:p>
        </p:txBody>
      </p:sp>
      <p:sp>
        <p:nvSpPr>
          <p:cNvPr id="5" name="Rectangle 4"/>
          <p:cNvSpPr/>
          <p:nvPr/>
        </p:nvSpPr>
        <p:spPr>
          <a:xfrm>
            <a:off x="6521298" y="3665052"/>
            <a:ext cx="2000904" cy="1383969"/>
          </a:xfrm>
          <a:prstGeom prst="rect">
            <a:avLst/>
          </a:prstGeom>
        </p:spPr>
        <p:txBody>
          <a:bodyPr wrap="square">
            <a:spAutoFit/>
          </a:bodyPr>
          <a:lstStyle/>
          <a:p>
            <a:pPr lvl="0" algn="ctr">
              <a:lnSpc>
                <a:spcPct val="90000"/>
              </a:lnSpc>
              <a:buSzPts val="1400"/>
            </a:pPr>
            <a:endParaRPr lang="en-GB" dirty="0">
              <a:solidFill>
                <a:schemeClr val="lt1"/>
              </a:solidFill>
            </a:endParaRPr>
          </a:p>
          <a:p>
            <a:pPr lvl="0" algn="ctr">
              <a:lnSpc>
                <a:spcPct val="90000"/>
              </a:lnSpc>
              <a:spcBef>
                <a:spcPts val="490"/>
              </a:spcBef>
              <a:buClr>
                <a:schemeClr val="lt1"/>
              </a:buClr>
              <a:buSzPts val="1400"/>
            </a:pPr>
            <a:r>
              <a:rPr lang="en-GB" dirty="0">
                <a:solidFill>
                  <a:schemeClr val="lt1"/>
                </a:solidFill>
              </a:rPr>
              <a:t>Development of Comprehensive DRR-CCA Projects and Fund Utilisation</a:t>
            </a:r>
            <a:endParaRPr lang="en-GB" dirty="0"/>
          </a:p>
          <a:p>
            <a:pPr lvl="0" algn="ctr">
              <a:lnSpc>
                <a:spcPct val="90000"/>
              </a:lnSpc>
              <a:spcBef>
                <a:spcPts val="490"/>
              </a:spcBef>
              <a:buClr>
                <a:schemeClr val="lt1"/>
              </a:buClr>
              <a:buSzPts val="1400"/>
            </a:pPr>
            <a:r>
              <a:rPr lang="en-GB" dirty="0">
                <a:solidFill>
                  <a:schemeClr val="lt1"/>
                </a:solidFill>
              </a:rPr>
              <a:t>(Months 5 &amp; 6)</a:t>
            </a:r>
            <a:endParaRPr lang="en-GB" dirty="0"/>
          </a:p>
        </p:txBody>
      </p:sp>
      <p:sp>
        <p:nvSpPr>
          <p:cNvPr id="6" name="Rectangle 5"/>
          <p:cNvSpPr/>
          <p:nvPr/>
        </p:nvSpPr>
        <p:spPr>
          <a:xfrm>
            <a:off x="9398031" y="3988317"/>
            <a:ext cx="1987505" cy="932050"/>
          </a:xfrm>
          <a:prstGeom prst="rect">
            <a:avLst/>
          </a:prstGeom>
        </p:spPr>
        <p:txBody>
          <a:bodyPr wrap="square">
            <a:spAutoFit/>
          </a:bodyPr>
          <a:lstStyle/>
          <a:p>
            <a:pPr lvl="0" algn="ctr">
              <a:lnSpc>
                <a:spcPct val="90000"/>
              </a:lnSpc>
              <a:buClr>
                <a:schemeClr val="lt1"/>
              </a:buClr>
              <a:buSzPts val="1400"/>
            </a:pPr>
            <a:r>
              <a:rPr lang="en-GB" dirty="0">
                <a:solidFill>
                  <a:schemeClr val="lt1"/>
                </a:solidFill>
              </a:rPr>
              <a:t>Consolidation of TWG outputs per thematic area</a:t>
            </a:r>
            <a:endParaRPr lang="en-GB" dirty="0"/>
          </a:p>
          <a:p>
            <a:pPr lvl="0" algn="ctr">
              <a:lnSpc>
                <a:spcPct val="90000"/>
              </a:lnSpc>
              <a:spcBef>
                <a:spcPts val="490"/>
              </a:spcBef>
              <a:buClr>
                <a:schemeClr val="lt1"/>
              </a:buClr>
              <a:buSzPts val="1400"/>
            </a:pPr>
            <a:r>
              <a:rPr lang="en-GB" dirty="0">
                <a:solidFill>
                  <a:schemeClr val="lt1"/>
                </a:solidFill>
              </a:rPr>
              <a:t>(Month 4)</a:t>
            </a:r>
            <a:endParaRPr lang="en-GB" dirty="0"/>
          </a:p>
        </p:txBody>
      </p:sp>
      <p:sp>
        <p:nvSpPr>
          <p:cNvPr id="7" name="Rectangle 6"/>
          <p:cNvSpPr/>
          <p:nvPr/>
        </p:nvSpPr>
        <p:spPr>
          <a:xfrm>
            <a:off x="890365" y="1746509"/>
            <a:ext cx="1802219" cy="1125949"/>
          </a:xfrm>
          <a:prstGeom prst="rect">
            <a:avLst/>
          </a:prstGeom>
        </p:spPr>
        <p:txBody>
          <a:bodyPr wrap="square">
            <a:spAutoFit/>
          </a:bodyPr>
          <a:lstStyle/>
          <a:p>
            <a:pPr lvl="0" algn="ctr">
              <a:lnSpc>
                <a:spcPct val="90000"/>
              </a:lnSpc>
              <a:spcBef>
                <a:spcPts val="490"/>
              </a:spcBef>
              <a:buClr>
                <a:schemeClr val="lt1"/>
              </a:buClr>
              <a:buSzPts val="1400"/>
            </a:pPr>
            <a:r>
              <a:rPr lang="en-GB" dirty="0">
                <a:solidFill>
                  <a:schemeClr val="lt1"/>
                </a:solidFill>
              </a:rPr>
              <a:t>Orientation: on DRR and CCA to Local DRR Council Members</a:t>
            </a:r>
          </a:p>
          <a:p>
            <a:pPr lvl="0" algn="ctr">
              <a:lnSpc>
                <a:spcPct val="90000"/>
              </a:lnSpc>
              <a:spcBef>
                <a:spcPts val="490"/>
              </a:spcBef>
              <a:buClr>
                <a:schemeClr val="lt1"/>
              </a:buClr>
              <a:buSzPts val="1400"/>
            </a:pPr>
            <a:r>
              <a:rPr lang="en-GB" dirty="0">
                <a:solidFill>
                  <a:schemeClr val="lt1"/>
                </a:solidFill>
              </a:rPr>
              <a:t>(Month 1)</a:t>
            </a:r>
            <a:endParaRPr lang="en-GB" dirty="0"/>
          </a:p>
        </p:txBody>
      </p:sp>
      <p:sp>
        <p:nvSpPr>
          <p:cNvPr id="8" name="Rectangle 7"/>
          <p:cNvSpPr/>
          <p:nvPr/>
        </p:nvSpPr>
        <p:spPr>
          <a:xfrm>
            <a:off x="3669510" y="1781400"/>
            <a:ext cx="1923636" cy="932050"/>
          </a:xfrm>
          <a:prstGeom prst="rect">
            <a:avLst/>
          </a:prstGeom>
        </p:spPr>
        <p:txBody>
          <a:bodyPr wrap="square">
            <a:spAutoFit/>
          </a:bodyPr>
          <a:lstStyle/>
          <a:p>
            <a:pPr lvl="0" algn="ctr">
              <a:lnSpc>
                <a:spcPct val="90000"/>
              </a:lnSpc>
              <a:buClr>
                <a:schemeClr val="lt1"/>
              </a:buClr>
              <a:buSzPts val="1400"/>
            </a:pPr>
            <a:r>
              <a:rPr lang="en-GB" dirty="0">
                <a:solidFill>
                  <a:schemeClr val="lt1"/>
                </a:solidFill>
              </a:rPr>
              <a:t>Set up Technical Working Group and  Create Work Plan</a:t>
            </a:r>
            <a:endParaRPr lang="en-GB" dirty="0"/>
          </a:p>
          <a:p>
            <a:pPr lvl="0" algn="ctr">
              <a:lnSpc>
                <a:spcPct val="90000"/>
              </a:lnSpc>
              <a:spcBef>
                <a:spcPts val="490"/>
              </a:spcBef>
              <a:buClr>
                <a:schemeClr val="lt1"/>
              </a:buClr>
              <a:buSzPts val="1400"/>
            </a:pPr>
            <a:r>
              <a:rPr lang="en-GB" dirty="0">
                <a:solidFill>
                  <a:schemeClr val="lt1"/>
                </a:solidFill>
              </a:rPr>
              <a:t>(Month 1)</a:t>
            </a:r>
            <a:endParaRPr lang="en-GB" dirty="0"/>
          </a:p>
        </p:txBody>
      </p:sp>
      <p:sp>
        <p:nvSpPr>
          <p:cNvPr id="9" name="Rectangle 8"/>
          <p:cNvSpPr/>
          <p:nvPr/>
        </p:nvSpPr>
        <p:spPr>
          <a:xfrm>
            <a:off x="6519021" y="1714024"/>
            <a:ext cx="2023097" cy="1125949"/>
          </a:xfrm>
          <a:prstGeom prst="rect">
            <a:avLst/>
          </a:prstGeom>
        </p:spPr>
        <p:txBody>
          <a:bodyPr wrap="square">
            <a:spAutoFit/>
          </a:bodyPr>
          <a:lstStyle/>
          <a:p>
            <a:pPr lvl="0" algn="ctr">
              <a:lnSpc>
                <a:spcPct val="90000"/>
              </a:lnSpc>
              <a:buClr>
                <a:schemeClr val="lt1"/>
              </a:buClr>
              <a:buSzPts val="1400"/>
            </a:pPr>
            <a:r>
              <a:rPr lang="en-GB" dirty="0">
                <a:solidFill>
                  <a:schemeClr val="lt1"/>
                </a:solidFill>
              </a:rPr>
              <a:t>Workshop: Participatory Capacity and Vulnerability Assessment </a:t>
            </a:r>
            <a:endParaRPr lang="en-GB" dirty="0"/>
          </a:p>
          <a:p>
            <a:pPr lvl="0" algn="ctr">
              <a:lnSpc>
                <a:spcPct val="90000"/>
              </a:lnSpc>
              <a:spcBef>
                <a:spcPts val="490"/>
              </a:spcBef>
              <a:buClr>
                <a:schemeClr val="lt1"/>
              </a:buClr>
              <a:buSzPts val="1400"/>
            </a:pPr>
            <a:r>
              <a:rPr lang="en-GB" dirty="0">
                <a:solidFill>
                  <a:schemeClr val="lt1"/>
                </a:solidFill>
              </a:rPr>
              <a:t>(Month 3)</a:t>
            </a:r>
            <a:endParaRPr lang="en-GB" dirty="0"/>
          </a:p>
        </p:txBody>
      </p:sp>
      <p:pic>
        <p:nvPicPr>
          <p:cNvPr id="29"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p:nvPr/>
        </p:nvSpPr>
        <p:spPr>
          <a:xfrm>
            <a:off x="0" y="0"/>
            <a:ext cx="12192000" cy="6858000"/>
          </a:xfrm>
          <a:prstGeom prst="rect">
            <a:avLst/>
          </a:prstGeom>
          <a:solidFill>
            <a:srgbClr val="1B77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9C61D"/>
              </a:solidFill>
              <a:latin typeface="Calibri"/>
              <a:ea typeface="Calibri"/>
              <a:cs typeface="Calibri"/>
              <a:sym typeface="Calibri"/>
            </a:endParaRPr>
          </a:p>
        </p:txBody>
      </p:sp>
      <p:sp>
        <p:nvSpPr>
          <p:cNvPr id="86" name="Shape 86"/>
          <p:cNvSpPr txBox="1"/>
          <p:nvPr/>
        </p:nvSpPr>
        <p:spPr>
          <a:xfrm>
            <a:off x="1457700" y="1782150"/>
            <a:ext cx="9276600" cy="3293700"/>
          </a:xfrm>
          <a:prstGeom prst="rect">
            <a:avLst/>
          </a:prstGeom>
          <a:noFill/>
          <a:ln>
            <a:noFill/>
          </a:ln>
        </p:spPr>
        <p:txBody>
          <a:bodyPr spcFirstLastPara="1" wrap="square" lIns="91425" tIns="45700" rIns="91425" bIns="45700" anchor="ctr" anchorCtr="0">
            <a:noAutofit/>
          </a:bodyPr>
          <a:lstStyle/>
          <a:p>
            <a:pPr marL="0" lvl="0" indent="0" rtl="0">
              <a:lnSpc>
                <a:spcPct val="115000"/>
              </a:lnSpc>
              <a:spcBef>
                <a:spcPts val="0"/>
              </a:spcBef>
              <a:spcAft>
                <a:spcPts val="0"/>
              </a:spcAft>
              <a:buClr>
                <a:schemeClr val="dk1"/>
              </a:buClr>
              <a:buSzPts val="1100"/>
              <a:buFont typeface="Arial"/>
              <a:buNone/>
            </a:pPr>
            <a:r>
              <a:rPr lang="en-US" sz="2000" b="1">
                <a:solidFill>
                  <a:srgbClr val="FFFFFF"/>
                </a:solidFill>
              </a:rPr>
              <a:t>This process is based on Tearfund’s experience in the Philippines, in response to Typhoon Haiyan (2013). This presentation was created to help local government, civil society organisations and communities who are interested in developing a disaster risk reduction (DRR) plan. Our experience in Cadiz City may be different from your area and therefore we would encourage you to adapt this process to suit your needs.</a:t>
            </a:r>
            <a:endParaRPr sz="2000" b="1">
              <a:solidFill>
                <a:srgbClr val="FFFFFF"/>
              </a:solidFill>
            </a:endParaRPr>
          </a:p>
          <a:p>
            <a:pPr marL="0" lvl="0" indent="0" rtl="0">
              <a:lnSpc>
                <a:spcPct val="115000"/>
              </a:lnSpc>
              <a:spcBef>
                <a:spcPts val="0"/>
              </a:spcBef>
              <a:spcAft>
                <a:spcPts val="0"/>
              </a:spcAft>
              <a:buClr>
                <a:schemeClr val="dk1"/>
              </a:buClr>
              <a:buSzPts val="1100"/>
              <a:buFont typeface="Arial"/>
              <a:buNone/>
            </a:pPr>
            <a:endParaRPr sz="2000" b="1">
              <a:solidFill>
                <a:srgbClr val="FFFFFF"/>
              </a:solidFill>
            </a:endParaRPr>
          </a:p>
          <a:p>
            <a:pPr marL="0" lvl="0" indent="0" rtl="0">
              <a:lnSpc>
                <a:spcPct val="115000"/>
              </a:lnSpc>
              <a:spcBef>
                <a:spcPts val="0"/>
              </a:spcBef>
              <a:spcAft>
                <a:spcPts val="0"/>
              </a:spcAft>
              <a:buClr>
                <a:schemeClr val="dk1"/>
              </a:buClr>
              <a:buSzPts val="1100"/>
              <a:buFont typeface="Arial"/>
              <a:buNone/>
            </a:pPr>
            <a:r>
              <a:rPr lang="en-US" sz="2000" b="1">
                <a:solidFill>
                  <a:srgbClr val="FFFFFF"/>
                </a:solidFill>
              </a:rPr>
              <a:t>For more information please contact humanitarian.support@tearfund.org</a:t>
            </a:r>
            <a:endParaRPr sz="2000" b="1" u="sng">
              <a:solidFill>
                <a:schemeClr val="lt1"/>
              </a:solidFill>
            </a:endParaRPr>
          </a:p>
        </p:txBody>
      </p:sp>
      <p:pic>
        <p:nvPicPr>
          <p:cNvPr id="4" name="Shape 87" descr="TEARFUND LOGO with ILS- all WHITE.png"/>
          <p:cNvPicPr preferRelativeResize="0"/>
          <p:nvPr/>
        </p:nvPicPr>
        <p:blipFill rotWithShape="1">
          <a:blip r:embed="rId3">
            <a:alphaModFix/>
          </a:blip>
          <a:srcRect r="76868"/>
          <a:stretch/>
        </p:blipFill>
        <p:spPr>
          <a:xfrm>
            <a:off x="609600" y="6073200"/>
            <a:ext cx="1607400" cy="509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6" name="Shape 286"/>
          <p:cNvSpPr txBox="1"/>
          <p:nvPr/>
        </p:nvSpPr>
        <p:spPr>
          <a:xfrm>
            <a:off x="551975" y="383700"/>
            <a:ext cx="11088000" cy="104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Clr>
                <a:srgbClr val="7A7777"/>
              </a:buClr>
              <a:buSzPts val="3200"/>
              <a:buFont typeface="Arial"/>
              <a:buNone/>
            </a:pPr>
            <a:r>
              <a:rPr lang="en-US" sz="3200">
                <a:solidFill>
                  <a:srgbClr val="7A7777"/>
                </a:solidFill>
              </a:rPr>
              <a:t>2.7 </a:t>
            </a:r>
            <a:r>
              <a:rPr lang="en-US" sz="3200" b="0" i="0" u="none" strike="noStrike" cap="none">
                <a:solidFill>
                  <a:srgbClr val="7A7777"/>
                </a:solidFill>
                <a:latin typeface="Arial"/>
                <a:ea typeface="Arial"/>
                <a:cs typeface="Arial"/>
                <a:sym typeface="Arial"/>
              </a:rPr>
              <a:t>Preparation of ecological profile and socio-economic,</a:t>
            </a:r>
            <a:endParaRPr sz="3200">
              <a:solidFill>
                <a:srgbClr val="7A7777"/>
              </a:solidFill>
            </a:endParaRPr>
          </a:p>
          <a:p>
            <a:pPr marL="0" marR="0" lvl="0" indent="0" algn="l" rtl="0">
              <a:lnSpc>
                <a:spcPct val="100000"/>
              </a:lnSpc>
              <a:spcBef>
                <a:spcPts val="1000"/>
              </a:spcBef>
              <a:spcAft>
                <a:spcPts val="1000"/>
              </a:spcAft>
              <a:buClr>
                <a:srgbClr val="7A7777"/>
              </a:buClr>
              <a:buSzPts val="3200"/>
              <a:buFont typeface="Arial"/>
              <a:buNone/>
            </a:pPr>
            <a:r>
              <a:rPr lang="en-US" sz="3200">
                <a:solidFill>
                  <a:srgbClr val="7A7777"/>
                </a:solidFill>
              </a:rPr>
              <a:t>      </a:t>
            </a:r>
            <a:r>
              <a:rPr lang="en-US" sz="3200" b="0" i="0" u="none" strike="noStrike" cap="none">
                <a:solidFill>
                  <a:srgbClr val="7A7777"/>
                </a:solidFill>
                <a:latin typeface="Arial"/>
                <a:ea typeface="Arial"/>
                <a:cs typeface="Arial"/>
                <a:sym typeface="Arial"/>
              </a:rPr>
              <a:t>hazards, vulnerability data</a:t>
            </a:r>
            <a:endParaRPr sz="3200" b="0" i="0" u="none" strike="noStrike" cap="none">
              <a:solidFill>
                <a:srgbClr val="7A7777"/>
              </a:solidFill>
              <a:latin typeface="Arial"/>
              <a:ea typeface="Arial"/>
              <a:cs typeface="Arial"/>
              <a:sym typeface="Arial"/>
            </a:endParaRPr>
          </a:p>
        </p:txBody>
      </p:sp>
      <p:cxnSp>
        <p:nvCxnSpPr>
          <p:cNvPr id="287" name="Shape 287"/>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pic>
        <p:nvPicPr>
          <p:cNvPr id="288" name="Shape 288"/>
          <p:cNvPicPr preferRelativeResize="0"/>
          <p:nvPr/>
        </p:nvPicPr>
        <p:blipFill rotWithShape="1">
          <a:blip r:embed="rId3">
            <a:alphaModFix/>
          </a:blip>
          <a:srcRect/>
          <a:stretch/>
        </p:blipFill>
        <p:spPr>
          <a:xfrm>
            <a:off x="7787640" y="1425572"/>
            <a:ext cx="3596640" cy="3863058"/>
          </a:xfrm>
          <a:prstGeom prst="rect">
            <a:avLst/>
          </a:prstGeom>
          <a:noFill/>
          <a:ln>
            <a:noFill/>
          </a:ln>
        </p:spPr>
      </p:pic>
      <p:sp>
        <p:nvSpPr>
          <p:cNvPr id="289" name="Shape 289"/>
          <p:cNvSpPr txBox="1"/>
          <p:nvPr/>
        </p:nvSpPr>
        <p:spPr>
          <a:xfrm>
            <a:off x="910349" y="1797058"/>
            <a:ext cx="6374400" cy="342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A7777"/>
              </a:buClr>
              <a:buSzPts val="2200"/>
              <a:buFont typeface="Arial"/>
              <a:buNone/>
            </a:pPr>
            <a:r>
              <a:rPr lang="en-US" sz="2200" b="1">
                <a:solidFill>
                  <a:srgbClr val="7A7777"/>
                </a:solidFill>
              </a:rPr>
              <a:t>Socio-Economic datasets</a:t>
            </a:r>
            <a:endParaRPr sz="2200" b="1">
              <a:solidFill>
                <a:srgbClr val="7A7777"/>
              </a:solidFill>
            </a:endParaRPr>
          </a:p>
          <a:p>
            <a:pPr marL="342900" marR="0" lvl="0" indent="-342900" algn="l" rtl="0">
              <a:lnSpc>
                <a:spcPct val="10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Disaggregated Population (by age, sex, spatial distribution)</a:t>
            </a:r>
            <a:endParaRPr/>
          </a:p>
          <a:p>
            <a:pPr marL="342900" marR="0" lvl="0" indent="-342900" algn="l" rtl="0">
              <a:lnSpc>
                <a:spcPct val="10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Malnourished Children</a:t>
            </a:r>
            <a:endParaRPr/>
          </a:p>
          <a:p>
            <a:pPr marL="342900" marR="0" lvl="0" indent="-342900" algn="l" rtl="0">
              <a:lnSpc>
                <a:spcPct val="10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Persons with Disability</a:t>
            </a:r>
            <a:endParaRPr/>
          </a:p>
          <a:p>
            <a:pPr marL="342900" marR="0" lvl="0" indent="-342900" algn="l" rtl="0">
              <a:lnSpc>
                <a:spcPct val="10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Informal Settlements</a:t>
            </a:r>
            <a:endParaRPr/>
          </a:p>
          <a:p>
            <a:pPr marL="342900" marR="0" lvl="0" indent="-342900" algn="l" rtl="0">
              <a:lnSpc>
                <a:spcPct val="10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Materials Used in Dwelling Units</a:t>
            </a:r>
            <a:endParaRPr/>
          </a:p>
          <a:p>
            <a:pPr marL="342900" marR="0" lvl="0" indent="-342900" algn="l" rtl="0">
              <a:lnSpc>
                <a:spcPct val="10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Poverty</a:t>
            </a:r>
            <a:endParaRPr/>
          </a:p>
          <a:p>
            <a:pPr marL="342900" marR="0" lvl="0" indent="-342900" algn="l" rtl="0">
              <a:lnSpc>
                <a:spcPct val="10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Land-Use Zones</a:t>
            </a:r>
            <a:endParaRPr/>
          </a:p>
          <a:p>
            <a:pPr marL="342900" marR="0" lvl="0" indent="-342900" algn="l" rtl="0">
              <a:lnSpc>
                <a:spcPct val="10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Location of Physical Infrastructure </a:t>
            </a:r>
            <a:endParaRPr/>
          </a:p>
        </p:txBody>
      </p:sp>
      <p:sp>
        <p:nvSpPr>
          <p:cNvPr id="290" name="Shape 290"/>
          <p:cNvSpPr txBox="1"/>
          <p:nvPr/>
        </p:nvSpPr>
        <p:spPr>
          <a:xfrm>
            <a:off x="5932051" y="5149077"/>
            <a:ext cx="5349600" cy="7623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300" b="0" i="1" u="none" strike="noStrike" cap="none">
                <a:solidFill>
                  <a:srgbClr val="000000"/>
                </a:solidFill>
                <a:latin typeface="Arial"/>
                <a:ea typeface="Arial"/>
                <a:cs typeface="Arial"/>
                <a:sym typeface="Arial"/>
              </a:rPr>
              <a:t>Project NOAH, 2016</a:t>
            </a:r>
            <a:endParaRPr sz="1400" b="0" i="1" u="none" strike="noStrike" cap="none">
              <a:solidFill>
                <a:srgbClr val="000000"/>
              </a:solidFill>
              <a:latin typeface="Arial"/>
              <a:ea typeface="Arial"/>
              <a:cs typeface="Arial"/>
              <a:sym typeface="Arial"/>
            </a:endParaRPr>
          </a:p>
        </p:txBody>
      </p:sp>
      <p:pic>
        <p:nvPicPr>
          <p:cNvPr id="9" name="Shape 94" descr="TEARFUND LOGO with ILS.png"/>
          <p:cNvPicPr preferRelativeResize="0"/>
          <p:nvPr/>
        </p:nvPicPr>
        <p:blipFill rotWithShape="1">
          <a:blip r:embed="rId4">
            <a:alphaModFix/>
          </a:blip>
          <a:srcRect r="77188"/>
          <a:stretch/>
        </p:blipFill>
        <p:spPr>
          <a:xfrm>
            <a:off x="609600" y="6072375"/>
            <a:ext cx="1582200" cy="5013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p:nvPr/>
        </p:nvSpPr>
        <p:spPr>
          <a:xfrm>
            <a:off x="0" y="0"/>
            <a:ext cx="12192000" cy="5857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B7779"/>
              </a:buClr>
              <a:buSzPts val="4500"/>
              <a:buFont typeface="Arial"/>
              <a:buNone/>
            </a:pPr>
            <a:r>
              <a:rPr lang="en-US" sz="6000" b="1">
                <a:solidFill>
                  <a:srgbClr val="1B7779"/>
                </a:solidFill>
              </a:rPr>
              <a:t>3. Preparing the disaster risk reduction and climate change adaptation plan</a:t>
            </a:r>
            <a:endParaRPr sz="6000" b="0" i="0" u="none" strike="noStrike" cap="none">
              <a:solidFill>
                <a:srgbClr val="000000"/>
              </a:solidFill>
              <a:latin typeface="Arial"/>
              <a:ea typeface="Arial"/>
              <a:cs typeface="Arial"/>
              <a:sym typeface="Arial"/>
            </a:endParaRPr>
          </a:p>
        </p:txBody>
      </p:sp>
      <p:cxnSp>
        <p:nvCxnSpPr>
          <p:cNvPr id="297" name="Shape 297"/>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pic>
        <p:nvPicPr>
          <p:cNvPr id="5"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p:nvPr/>
        </p:nvSpPr>
        <p:spPr>
          <a:xfrm>
            <a:off x="-223475" y="0"/>
            <a:ext cx="12573000" cy="6858000"/>
          </a:xfrm>
          <a:prstGeom prst="rect">
            <a:avLst/>
          </a:prstGeom>
          <a:solidFill>
            <a:srgbClr val="1B77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9C61D"/>
              </a:solidFill>
              <a:latin typeface="Calibri"/>
              <a:ea typeface="Calibri"/>
              <a:cs typeface="Calibri"/>
              <a:sym typeface="Calibri"/>
            </a:endParaRPr>
          </a:p>
        </p:txBody>
      </p:sp>
      <p:sp>
        <p:nvSpPr>
          <p:cNvPr id="304" name="Shape 304"/>
          <p:cNvSpPr txBox="1"/>
          <p:nvPr/>
        </p:nvSpPr>
        <p:spPr>
          <a:xfrm>
            <a:off x="609600" y="703200"/>
            <a:ext cx="8698860" cy="7848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500"/>
              <a:buFont typeface="Arial"/>
              <a:buNone/>
            </a:pPr>
            <a:r>
              <a:rPr lang="en-US" sz="4500" b="1">
                <a:solidFill>
                  <a:schemeClr val="lt1"/>
                </a:solidFill>
              </a:rPr>
              <a:t>3.1 Overview of activities</a:t>
            </a:r>
            <a:endParaRPr sz="4500" b="1">
              <a:solidFill>
                <a:schemeClr val="lt1"/>
              </a:solidFill>
            </a:endParaRPr>
          </a:p>
        </p:txBody>
      </p:sp>
      <p:sp>
        <p:nvSpPr>
          <p:cNvPr id="305" name="Shape 305"/>
          <p:cNvSpPr txBox="1"/>
          <p:nvPr/>
        </p:nvSpPr>
        <p:spPr>
          <a:xfrm>
            <a:off x="609600" y="1725375"/>
            <a:ext cx="11323200" cy="3477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Visioning Exercise</a:t>
            </a:r>
            <a:endParaRPr/>
          </a:p>
          <a:p>
            <a:pPr marL="342900" marR="0" lvl="0" indent="-342900" algn="l" rtl="0">
              <a:lnSpc>
                <a:spcPct val="115000"/>
              </a:lnSpc>
              <a:spcBef>
                <a:spcPts val="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Climate and Disaster Risk Assessment</a:t>
            </a:r>
            <a:endParaRPr/>
          </a:p>
          <a:p>
            <a:pPr marL="342900" marR="0" lvl="4" indent="-342900" algn="l" rtl="0">
              <a:lnSpc>
                <a:spcPct val="115000"/>
              </a:lnSpc>
              <a:spcBef>
                <a:spcPts val="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Hazard Characteri</a:t>
            </a:r>
            <a:r>
              <a:rPr lang="en-US" sz="2400">
                <a:solidFill>
                  <a:schemeClr val="lt1"/>
                </a:solidFill>
              </a:rPr>
              <a:t>s</a:t>
            </a:r>
            <a:r>
              <a:rPr lang="en-US" sz="2400" b="0" i="0" u="none" strike="noStrike" cap="none">
                <a:solidFill>
                  <a:schemeClr val="lt1"/>
                </a:solidFill>
                <a:latin typeface="Arial"/>
                <a:ea typeface="Arial"/>
                <a:cs typeface="Arial"/>
                <a:sym typeface="Arial"/>
              </a:rPr>
              <a:t>ation</a:t>
            </a:r>
            <a:endParaRPr/>
          </a:p>
          <a:p>
            <a:pPr marL="342900" marR="0" lvl="4" indent="-342900" algn="l" rtl="0">
              <a:lnSpc>
                <a:spcPct val="115000"/>
              </a:lnSpc>
              <a:spcBef>
                <a:spcPts val="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Exposure and Potential Damage Estimation</a:t>
            </a:r>
            <a:endParaRPr/>
          </a:p>
          <a:p>
            <a:pPr marL="342900" marR="0" lvl="4" indent="-342900" algn="l" rtl="0">
              <a:lnSpc>
                <a:spcPct val="115000"/>
              </a:lnSpc>
              <a:spcBef>
                <a:spcPts val="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Vulnerability and Capacity Assessment</a:t>
            </a:r>
            <a:endParaRPr/>
          </a:p>
          <a:p>
            <a:pPr marL="342900" marR="0" lvl="4" indent="-342900" algn="l" rtl="0">
              <a:lnSpc>
                <a:spcPct val="115000"/>
              </a:lnSpc>
              <a:spcBef>
                <a:spcPts val="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Identification of measures to reduce vulnerability and enhance capacity </a:t>
            </a:r>
            <a:endParaRPr/>
          </a:p>
        </p:txBody>
      </p:sp>
      <p:cxnSp>
        <p:nvCxnSpPr>
          <p:cNvPr id="306" name="Shape 306"/>
          <p:cNvCxnSpPr/>
          <p:nvPr/>
        </p:nvCxnSpPr>
        <p:spPr>
          <a:xfrm>
            <a:off x="609600" y="5857887"/>
            <a:ext cx="10858499" cy="0"/>
          </a:xfrm>
          <a:prstGeom prst="straightConnector1">
            <a:avLst/>
          </a:prstGeom>
          <a:noFill/>
          <a:ln w="12700" cap="flat" cmpd="sng">
            <a:solidFill>
              <a:schemeClr val="lt1"/>
            </a:solidFill>
            <a:prstDash val="dot"/>
            <a:round/>
            <a:headEnd type="none" w="sm" len="sm"/>
            <a:tailEnd type="none" w="sm" len="sm"/>
          </a:ln>
        </p:spPr>
      </p:cxnSp>
      <p:sp>
        <p:nvSpPr>
          <p:cNvPr id="307" name="Shape 307"/>
          <p:cNvSpPr txBox="1"/>
          <p:nvPr/>
        </p:nvSpPr>
        <p:spPr>
          <a:xfrm>
            <a:off x="8552170" y="6003039"/>
            <a:ext cx="3030229" cy="553997"/>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 name="Shape 162" descr="TEARFUND LOGO with ILS- all WHITE.png"/>
          <p:cNvPicPr preferRelativeResize="0"/>
          <p:nvPr/>
        </p:nvPicPr>
        <p:blipFill rotWithShape="1">
          <a:blip r:embed="rId3">
            <a:alphaModFix/>
          </a:blip>
          <a:srcRect r="76868"/>
          <a:stretch/>
        </p:blipFill>
        <p:spPr>
          <a:xfrm>
            <a:off x="609600" y="6073200"/>
            <a:ext cx="1607400" cy="509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4" name="Shape 314"/>
          <p:cNvSpPr txBox="1"/>
          <p:nvPr/>
        </p:nvSpPr>
        <p:spPr>
          <a:xfrm>
            <a:off x="551975" y="383700"/>
            <a:ext cx="4498800" cy="1041900"/>
          </a:xfrm>
          <a:prstGeom prst="rect">
            <a:avLst/>
          </a:prstGeom>
          <a:noFill/>
          <a:ln>
            <a:noFill/>
          </a:ln>
        </p:spPr>
        <p:txBody>
          <a:bodyPr spcFirstLastPara="1" wrap="square" lIns="91425" tIns="45700" rIns="91425" bIns="45700" anchor="ctr" anchorCtr="0">
            <a:noAutofit/>
          </a:bodyPr>
          <a:lstStyle/>
          <a:p>
            <a:pPr marL="0" marR="0" lvl="0" indent="0" rtl="0">
              <a:lnSpc>
                <a:spcPct val="100000"/>
              </a:lnSpc>
              <a:spcBef>
                <a:spcPts val="1000"/>
              </a:spcBef>
              <a:spcAft>
                <a:spcPts val="1000"/>
              </a:spcAft>
              <a:buClr>
                <a:srgbClr val="7A7777"/>
              </a:buClr>
              <a:buSzPts val="3200"/>
              <a:buFont typeface="Arial"/>
              <a:buNone/>
            </a:pPr>
            <a:r>
              <a:rPr lang="en-US" sz="3200">
                <a:solidFill>
                  <a:srgbClr val="7A7777"/>
                </a:solidFill>
              </a:rPr>
              <a:t>3.2 </a:t>
            </a:r>
            <a:r>
              <a:rPr lang="en-US" sz="3200" b="0" i="0" u="none" strike="noStrike" cap="none">
                <a:solidFill>
                  <a:srgbClr val="7A7777"/>
                </a:solidFill>
                <a:latin typeface="Arial"/>
                <a:ea typeface="Arial"/>
                <a:cs typeface="Arial"/>
                <a:sym typeface="Arial"/>
              </a:rPr>
              <a:t>Visioning Exercise</a:t>
            </a:r>
            <a:endParaRPr sz="3200" b="0" i="0" u="none" strike="noStrike" cap="none">
              <a:solidFill>
                <a:srgbClr val="7A7777"/>
              </a:solidFill>
              <a:latin typeface="Arial"/>
              <a:ea typeface="Arial"/>
              <a:cs typeface="Arial"/>
              <a:sym typeface="Arial"/>
            </a:endParaRPr>
          </a:p>
        </p:txBody>
      </p:sp>
      <p:cxnSp>
        <p:nvCxnSpPr>
          <p:cNvPr id="315" name="Shape 315"/>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pic>
        <p:nvPicPr>
          <p:cNvPr id="316" name="Shape 316"/>
          <p:cNvPicPr preferRelativeResize="0"/>
          <p:nvPr/>
        </p:nvPicPr>
        <p:blipFill rotWithShape="1">
          <a:blip r:embed="rId3">
            <a:alphaModFix/>
          </a:blip>
          <a:srcRect/>
          <a:stretch/>
        </p:blipFill>
        <p:spPr>
          <a:xfrm>
            <a:off x="5050779" y="758383"/>
            <a:ext cx="6531594" cy="4353333"/>
          </a:xfrm>
          <a:prstGeom prst="rect">
            <a:avLst/>
          </a:prstGeom>
          <a:noFill/>
          <a:ln>
            <a:noFill/>
          </a:ln>
        </p:spPr>
      </p:pic>
      <p:sp>
        <p:nvSpPr>
          <p:cNvPr id="317" name="Shape 317"/>
          <p:cNvSpPr txBox="1"/>
          <p:nvPr/>
        </p:nvSpPr>
        <p:spPr>
          <a:xfrm>
            <a:off x="5932051" y="5149077"/>
            <a:ext cx="5650324" cy="7623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300" b="0" i="1" u="none" strike="noStrike" cap="none">
                <a:solidFill>
                  <a:srgbClr val="000000"/>
                </a:solidFill>
                <a:latin typeface="Arial"/>
                <a:ea typeface="Arial"/>
                <a:cs typeface="Arial"/>
                <a:sym typeface="Arial"/>
              </a:rPr>
              <a:t>Cadiz City Government, 2016</a:t>
            </a:r>
            <a:endParaRPr sz="1400" b="0" i="1" u="none" strike="noStrike" cap="none">
              <a:solidFill>
                <a:srgbClr val="000000"/>
              </a:solidFill>
              <a:latin typeface="Arial"/>
              <a:ea typeface="Arial"/>
              <a:cs typeface="Arial"/>
              <a:sym typeface="Arial"/>
            </a:endParaRPr>
          </a:p>
        </p:txBody>
      </p:sp>
      <p:graphicFrame>
        <p:nvGraphicFramePr>
          <p:cNvPr id="318" name="Shape 318"/>
          <p:cNvGraphicFramePr/>
          <p:nvPr/>
        </p:nvGraphicFramePr>
        <p:xfrm>
          <a:off x="551975" y="1371600"/>
          <a:ext cx="4370550" cy="4137660"/>
        </p:xfrm>
        <a:graphic>
          <a:graphicData uri="http://schemas.openxmlformats.org/drawingml/2006/table">
            <a:tbl>
              <a:tblPr firstRow="1" bandRow="1">
                <a:noFill/>
                <a:tableStyleId>{CC517A89-6661-4D38-B50A-35264EA58529}</a:tableStyleId>
              </a:tblPr>
              <a:tblGrid>
                <a:gridCol w="1456850">
                  <a:extLst>
                    <a:ext uri="{9D8B030D-6E8A-4147-A177-3AD203B41FA5}">
                      <a16:colId xmlns:a16="http://schemas.microsoft.com/office/drawing/2014/main" val="20000"/>
                    </a:ext>
                  </a:extLst>
                </a:gridCol>
                <a:gridCol w="1456850">
                  <a:extLst>
                    <a:ext uri="{9D8B030D-6E8A-4147-A177-3AD203B41FA5}">
                      <a16:colId xmlns:a16="http://schemas.microsoft.com/office/drawing/2014/main" val="20001"/>
                    </a:ext>
                  </a:extLst>
                </a:gridCol>
                <a:gridCol w="1456850">
                  <a:extLst>
                    <a:ext uri="{9D8B030D-6E8A-4147-A177-3AD203B41FA5}">
                      <a16:colId xmlns:a16="http://schemas.microsoft.com/office/drawing/2014/main" val="20002"/>
                    </a:ext>
                  </a:extLst>
                </a:gridCol>
              </a:tblGrid>
              <a:tr h="68580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MAJOR AREAS</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CURRENT SITUATION</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DESIRED STATE IN FIVE YEARS</a:t>
                      </a:r>
                      <a:endParaRPr/>
                    </a:p>
                  </a:txBody>
                  <a:tcPr marL="91450" marR="91450" marT="45725" marB="45725"/>
                </a:tc>
                <a:extLst>
                  <a:ext uri="{0D108BD9-81ED-4DB2-BD59-A6C34878D82A}">
                    <a16:rowId xmlns:a16="http://schemas.microsoft.com/office/drawing/2014/main" val="10000"/>
                  </a:ext>
                </a:extLst>
              </a:tr>
              <a:tr h="6858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Environment and Natural Resources</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1"/>
                  </a:ext>
                </a:extLst>
              </a:tr>
              <a:tr h="6858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Institutional Sector</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2"/>
                  </a:ext>
                </a:extLst>
              </a:tr>
              <a:tr h="6858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Social Sector</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3"/>
                  </a:ext>
                </a:extLst>
              </a:tr>
              <a:tr h="6858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Local Economy</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4"/>
                  </a:ext>
                </a:extLst>
              </a:tr>
              <a:tr h="6172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Physical Infrastructure</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5"/>
                  </a:ext>
                </a:extLst>
              </a:tr>
            </a:tbl>
          </a:graphicData>
        </a:graphic>
      </p:graphicFrame>
      <p:pic>
        <p:nvPicPr>
          <p:cNvPr id="9" name="Shape 94" descr="TEARFUND LOGO with ILS.png"/>
          <p:cNvPicPr preferRelativeResize="0"/>
          <p:nvPr/>
        </p:nvPicPr>
        <p:blipFill rotWithShape="1">
          <a:blip r:embed="rId4">
            <a:alphaModFix/>
          </a:blip>
          <a:srcRect r="77188"/>
          <a:stretch/>
        </p:blipFill>
        <p:spPr>
          <a:xfrm>
            <a:off x="609600" y="6072375"/>
            <a:ext cx="1582200" cy="5013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5" name="Shape 325"/>
          <p:cNvSpPr txBox="1"/>
          <p:nvPr/>
        </p:nvSpPr>
        <p:spPr>
          <a:xfrm>
            <a:off x="551975" y="383701"/>
            <a:ext cx="11030400" cy="1041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1000"/>
              </a:spcBef>
              <a:spcAft>
                <a:spcPts val="1000"/>
              </a:spcAft>
              <a:buClr>
                <a:srgbClr val="7A7777"/>
              </a:buClr>
              <a:buSzPts val="3200"/>
              <a:buFont typeface="Arial"/>
              <a:buNone/>
            </a:pPr>
            <a:r>
              <a:rPr lang="en-US" sz="3200">
                <a:solidFill>
                  <a:srgbClr val="7A7777"/>
                </a:solidFill>
              </a:rPr>
              <a:t>3.3 </a:t>
            </a:r>
            <a:r>
              <a:rPr lang="en-US" sz="3200" b="0" i="0" u="none" strike="noStrike" cap="none">
                <a:solidFill>
                  <a:srgbClr val="7A7777"/>
                </a:solidFill>
                <a:latin typeface="Arial"/>
                <a:ea typeface="Arial"/>
                <a:cs typeface="Arial"/>
                <a:sym typeface="Arial"/>
              </a:rPr>
              <a:t>Hazard Seasonality Calendar</a:t>
            </a:r>
            <a:endParaRPr sz="3200" b="0" i="0" u="none" strike="noStrike" cap="none">
              <a:solidFill>
                <a:srgbClr val="7A7777"/>
              </a:solidFill>
              <a:latin typeface="Arial"/>
              <a:ea typeface="Arial"/>
              <a:cs typeface="Arial"/>
              <a:sym typeface="Arial"/>
            </a:endParaRPr>
          </a:p>
        </p:txBody>
      </p:sp>
      <p:cxnSp>
        <p:nvCxnSpPr>
          <p:cNvPr id="326" name="Shape 326"/>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graphicFrame>
        <p:nvGraphicFramePr>
          <p:cNvPr id="327" name="Shape 327"/>
          <p:cNvGraphicFramePr/>
          <p:nvPr/>
        </p:nvGraphicFramePr>
        <p:xfrm>
          <a:off x="910348" y="1416690"/>
          <a:ext cx="10671925" cy="3841050"/>
        </p:xfrm>
        <a:graphic>
          <a:graphicData uri="http://schemas.openxmlformats.org/drawingml/2006/table">
            <a:tbl>
              <a:tblPr firstRow="1" bandRow="1">
                <a:noFill/>
                <a:tableStyleId>{CC517A89-6661-4D38-B50A-35264EA58529}</a:tableStyleId>
              </a:tblPr>
              <a:tblGrid>
                <a:gridCol w="993025">
                  <a:extLst>
                    <a:ext uri="{9D8B030D-6E8A-4147-A177-3AD203B41FA5}">
                      <a16:colId xmlns:a16="http://schemas.microsoft.com/office/drawing/2014/main" val="20000"/>
                    </a:ext>
                  </a:extLst>
                </a:gridCol>
                <a:gridCol w="806575">
                  <a:extLst>
                    <a:ext uri="{9D8B030D-6E8A-4147-A177-3AD203B41FA5}">
                      <a16:colId xmlns:a16="http://schemas.microsoft.com/office/drawing/2014/main" val="20001"/>
                    </a:ext>
                  </a:extLst>
                </a:gridCol>
                <a:gridCol w="806575">
                  <a:extLst>
                    <a:ext uri="{9D8B030D-6E8A-4147-A177-3AD203B41FA5}">
                      <a16:colId xmlns:a16="http://schemas.microsoft.com/office/drawing/2014/main" val="20002"/>
                    </a:ext>
                  </a:extLst>
                </a:gridCol>
                <a:gridCol w="806575">
                  <a:extLst>
                    <a:ext uri="{9D8B030D-6E8A-4147-A177-3AD203B41FA5}">
                      <a16:colId xmlns:a16="http://schemas.microsoft.com/office/drawing/2014/main" val="20003"/>
                    </a:ext>
                  </a:extLst>
                </a:gridCol>
                <a:gridCol w="806575">
                  <a:extLst>
                    <a:ext uri="{9D8B030D-6E8A-4147-A177-3AD203B41FA5}">
                      <a16:colId xmlns:a16="http://schemas.microsoft.com/office/drawing/2014/main" val="20004"/>
                    </a:ext>
                  </a:extLst>
                </a:gridCol>
                <a:gridCol w="806575">
                  <a:extLst>
                    <a:ext uri="{9D8B030D-6E8A-4147-A177-3AD203B41FA5}">
                      <a16:colId xmlns:a16="http://schemas.microsoft.com/office/drawing/2014/main" val="20005"/>
                    </a:ext>
                  </a:extLst>
                </a:gridCol>
                <a:gridCol w="806575">
                  <a:extLst>
                    <a:ext uri="{9D8B030D-6E8A-4147-A177-3AD203B41FA5}">
                      <a16:colId xmlns:a16="http://schemas.microsoft.com/office/drawing/2014/main" val="20006"/>
                    </a:ext>
                  </a:extLst>
                </a:gridCol>
                <a:gridCol w="806575">
                  <a:extLst>
                    <a:ext uri="{9D8B030D-6E8A-4147-A177-3AD203B41FA5}">
                      <a16:colId xmlns:a16="http://schemas.microsoft.com/office/drawing/2014/main" val="20007"/>
                    </a:ext>
                  </a:extLst>
                </a:gridCol>
                <a:gridCol w="806575">
                  <a:extLst>
                    <a:ext uri="{9D8B030D-6E8A-4147-A177-3AD203B41FA5}">
                      <a16:colId xmlns:a16="http://schemas.microsoft.com/office/drawing/2014/main" val="20008"/>
                    </a:ext>
                  </a:extLst>
                </a:gridCol>
                <a:gridCol w="806575">
                  <a:extLst>
                    <a:ext uri="{9D8B030D-6E8A-4147-A177-3AD203B41FA5}">
                      <a16:colId xmlns:a16="http://schemas.microsoft.com/office/drawing/2014/main" val="20009"/>
                    </a:ext>
                  </a:extLst>
                </a:gridCol>
                <a:gridCol w="806575">
                  <a:extLst>
                    <a:ext uri="{9D8B030D-6E8A-4147-A177-3AD203B41FA5}">
                      <a16:colId xmlns:a16="http://schemas.microsoft.com/office/drawing/2014/main" val="20010"/>
                    </a:ext>
                  </a:extLst>
                </a:gridCol>
                <a:gridCol w="806575">
                  <a:extLst>
                    <a:ext uri="{9D8B030D-6E8A-4147-A177-3AD203B41FA5}">
                      <a16:colId xmlns:a16="http://schemas.microsoft.com/office/drawing/2014/main" val="20011"/>
                    </a:ext>
                  </a:extLst>
                </a:gridCol>
                <a:gridCol w="806575">
                  <a:extLst>
                    <a:ext uri="{9D8B030D-6E8A-4147-A177-3AD203B41FA5}">
                      <a16:colId xmlns:a16="http://schemas.microsoft.com/office/drawing/2014/main" val="20012"/>
                    </a:ext>
                  </a:extLst>
                </a:gridCol>
              </a:tblGrid>
              <a:tr h="640175">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Hazard</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Jan</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Feb</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Mar</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Apr</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May </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Jun</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Jul</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Aug</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Sep</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Oct</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Nov</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Dec</a:t>
                      </a:r>
                      <a:endParaRPr/>
                    </a:p>
                  </a:txBody>
                  <a:tcPr marL="91450" marR="91450" marT="45725" marB="45725"/>
                </a:tc>
                <a:extLst>
                  <a:ext uri="{0D108BD9-81ED-4DB2-BD59-A6C34878D82A}">
                    <a16:rowId xmlns:a16="http://schemas.microsoft.com/office/drawing/2014/main" val="10000"/>
                  </a:ext>
                </a:extLst>
              </a:tr>
              <a:tr h="640175">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extLst>
                  <a:ext uri="{0D108BD9-81ED-4DB2-BD59-A6C34878D82A}">
                    <a16:rowId xmlns:a16="http://schemas.microsoft.com/office/drawing/2014/main" val="10001"/>
                  </a:ext>
                </a:extLst>
              </a:tr>
              <a:tr h="640175">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extLst>
                  <a:ext uri="{0D108BD9-81ED-4DB2-BD59-A6C34878D82A}">
                    <a16:rowId xmlns:a16="http://schemas.microsoft.com/office/drawing/2014/main" val="10002"/>
                  </a:ext>
                </a:extLst>
              </a:tr>
              <a:tr h="640175">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extLst>
                  <a:ext uri="{0D108BD9-81ED-4DB2-BD59-A6C34878D82A}">
                    <a16:rowId xmlns:a16="http://schemas.microsoft.com/office/drawing/2014/main" val="10003"/>
                  </a:ext>
                </a:extLst>
              </a:tr>
              <a:tr h="640175">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extLst>
                  <a:ext uri="{0D108BD9-81ED-4DB2-BD59-A6C34878D82A}">
                    <a16:rowId xmlns:a16="http://schemas.microsoft.com/office/drawing/2014/main" val="10004"/>
                  </a:ext>
                </a:extLst>
              </a:tr>
              <a:tr h="640175">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extLst>
                  <a:ext uri="{0D108BD9-81ED-4DB2-BD59-A6C34878D82A}">
                    <a16:rowId xmlns:a16="http://schemas.microsoft.com/office/drawing/2014/main" val="10005"/>
                  </a:ext>
                </a:extLst>
              </a:tr>
            </a:tbl>
          </a:graphicData>
        </a:graphic>
      </p:graphicFrame>
      <p:pic>
        <p:nvPicPr>
          <p:cNvPr id="7"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4" name="Shape 334"/>
          <p:cNvSpPr txBox="1"/>
          <p:nvPr/>
        </p:nvSpPr>
        <p:spPr>
          <a:xfrm>
            <a:off x="551975" y="383701"/>
            <a:ext cx="11030400" cy="1041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1000"/>
              </a:spcBef>
              <a:spcAft>
                <a:spcPts val="1000"/>
              </a:spcAft>
              <a:buClr>
                <a:srgbClr val="7A7777"/>
              </a:buClr>
              <a:buSzPts val="3200"/>
              <a:buFont typeface="Arial"/>
              <a:buNone/>
            </a:pPr>
            <a:r>
              <a:rPr lang="en-US" sz="3200">
                <a:solidFill>
                  <a:srgbClr val="7A7777"/>
                </a:solidFill>
              </a:rPr>
              <a:t>3.4 </a:t>
            </a:r>
            <a:r>
              <a:rPr lang="en-US" sz="3200" b="0" i="0" u="none" strike="noStrike" cap="none">
                <a:solidFill>
                  <a:srgbClr val="7A7777"/>
                </a:solidFill>
                <a:latin typeface="Arial"/>
                <a:ea typeface="Arial"/>
                <a:cs typeface="Arial"/>
                <a:sym typeface="Arial"/>
              </a:rPr>
              <a:t>Hazard Characteri</a:t>
            </a:r>
            <a:r>
              <a:rPr lang="en-US" sz="3200">
                <a:solidFill>
                  <a:srgbClr val="7A7777"/>
                </a:solidFill>
              </a:rPr>
              <a:t>s</a:t>
            </a:r>
            <a:r>
              <a:rPr lang="en-US" sz="3200" b="0" i="0" u="none" strike="noStrike" cap="none">
                <a:solidFill>
                  <a:srgbClr val="7A7777"/>
                </a:solidFill>
                <a:latin typeface="Arial"/>
                <a:ea typeface="Arial"/>
                <a:cs typeface="Arial"/>
                <a:sym typeface="Arial"/>
              </a:rPr>
              <a:t>ation</a:t>
            </a:r>
            <a:endParaRPr sz="3200" b="0" i="0" u="none" strike="noStrike" cap="none">
              <a:solidFill>
                <a:srgbClr val="7A7777"/>
              </a:solidFill>
              <a:latin typeface="Arial"/>
              <a:ea typeface="Arial"/>
              <a:cs typeface="Arial"/>
              <a:sym typeface="Arial"/>
            </a:endParaRPr>
          </a:p>
        </p:txBody>
      </p:sp>
      <p:cxnSp>
        <p:nvCxnSpPr>
          <p:cNvPr id="335" name="Shape 335"/>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graphicFrame>
        <p:nvGraphicFramePr>
          <p:cNvPr id="336" name="Shape 336"/>
          <p:cNvGraphicFramePr/>
          <p:nvPr/>
        </p:nvGraphicFramePr>
        <p:xfrm>
          <a:off x="910348" y="1416690"/>
          <a:ext cx="10371300" cy="3841050"/>
        </p:xfrm>
        <a:graphic>
          <a:graphicData uri="http://schemas.openxmlformats.org/drawingml/2006/table">
            <a:tbl>
              <a:tblPr firstRow="1" bandRow="1">
                <a:noFill/>
                <a:tableStyleId>{CC517A89-6661-4D38-B50A-35264EA58529}</a:tableStyleId>
              </a:tblPr>
              <a:tblGrid>
                <a:gridCol w="1728550">
                  <a:extLst>
                    <a:ext uri="{9D8B030D-6E8A-4147-A177-3AD203B41FA5}">
                      <a16:colId xmlns:a16="http://schemas.microsoft.com/office/drawing/2014/main" val="20000"/>
                    </a:ext>
                  </a:extLst>
                </a:gridCol>
                <a:gridCol w="1728550">
                  <a:extLst>
                    <a:ext uri="{9D8B030D-6E8A-4147-A177-3AD203B41FA5}">
                      <a16:colId xmlns:a16="http://schemas.microsoft.com/office/drawing/2014/main" val="20001"/>
                    </a:ext>
                  </a:extLst>
                </a:gridCol>
                <a:gridCol w="1728550">
                  <a:extLst>
                    <a:ext uri="{9D8B030D-6E8A-4147-A177-3AD203B41FA5}">
                      <a16:colId xmlns:a16="http://schemas.microsoft.com/office/drawing/2014/main" val="20002"/>
                    </a:ext>
                  </a:extLst>
                </a:gridCol>
                <a:gridCol w="1728550">
                  <a:extLst>
                    <a:ext uri="{9D8B030D-6E8A-4147-A177-3AD203B41FA5}">
                      <a16:colId xmlns:a16="http://schemas.microsoft.com/office/drawing/2014/main" val="20003"/>
                    </a:ext>
                  </a:extLst>
                </a:gridCol>
                <a:gridCol w="1728550">
                  <a:extLst>
                    <a:ext uri="{9D8B030D-6E8A-4147-A177-3AD203B41FA5}">
                      <a16:colId xmlns:a16="http://schemas.microsoft.com/office/drawing/2014/main" val="20004"/>
                    </a:ext>
                  </a:extLst>
                </a:gridCol>
                <a:gridCol w="1728550">
                  <a:extLst>
                    <a:ext uri="{9D8B030D-6E8A-4147-A177-3AD203B41FA5}">
                      <a16:colId xmlns:a16="http://schemas.microsoft.com/office/drawing/2014/main" val="20005"/>
                    </a:ext>
                  </a:extLst>
                </a:gridCol>
              </a:tblGrid>
              <a:tr h="640175">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Hazard</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Probability Score</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Impact Score</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Average Score</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Rank</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Remarks</a:t>
                      </a:r>
                      <a:endParaRPr/>
                    </a:p>
                  </a:txBody>
                  <a:tcPr marL="91450" marR="91450" marT="45725" marB="45725"/>
                </a:tc>
                <a:extLst>
                  <a:ext uri="{0D108BD9-81ED-4DB2-BD59-A6C34878D82A}">
                    <a16:rowId xmlns:a16="http://schemas.microsoft.com/office/drawing/2014/main" val="10000"/>
                  </a:ext>
                </a:extLst>
              </a:tr>
              <a:tr h="640175">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extLst>
                  <a:ext uri="{0D108BD9-81ED-4DB2-BD59-A6C34878D82A}">
                    <a16:rowId xmlns:a16="http://schemas.microsoft.com/office/drawing/2014/main" val="10001"/>
                  </a:ext>
                </a:extLst>
              </a:tr>
              <a:tr h="640175">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extLst>
                  <a:ext uri="{0D108BD9-81ED-4DB2-BD59-A6C34878D82A}">
                    <a16:rowId xmlns:a16="http://schemas.microsoft.com/office/drawing/2014/main" val="10002"/>
                  </a:ext>
                </a:extLst>
              </a:tr>
              <a:tr h="640175">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extLst>
                  <a:ext uri="{0D108BD9-81ED-4DB2-BD59-A6C34878D82A}">
                    <a16:rowId xmlns:a16="http://schemas.microsoft.com/office/drawing/2014/main" val="10003"/>
                  </a:ext>
                </a:extLst>
              </a:tr>
              <a:tr h="640175">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extLst>
                  <a:ext uri="{0D108BD9-81ED-4DB2-BD59-A6C34878D82A}">
                    <a16:rowId xmlns:a16="http://schemas.microsoft.com/office/drawing/2014/main" val="10004"/>
                  </a:ext>
                </a:extLst>
              </a:tr>
              <a:tr h="640175">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extLst>
                  <a:ext uri="{0D108BD9-81ED-4DB2-BD59-A6C34878D82A}">
                    <a16:rowId xmlns:a16="http://schemas.microsoft.com/office/drawing/2014/main" val="10005"/>
                  </a:ext>
                </a:extLst>
              </a:tr>
            </a:tbl>
          </a:graphicData>
        </a:graphic>
      </p:graphicFrame>
      <p:pic>
        <p:nvPicPr>
          <p:cNvPr id="7"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3" name="Shape 343"/>
          <p:cNvSpPr txBox="1"/>
          <p:nvPr/>
        </p:nvSpPr>
        <p:spPr>
          <a:xfrm>
            <a:off x="551975" y="393000"/>
            <a:ext cx="7382700" cy="1276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1000"/>
              </a:spcAft>
              <a:buClr>
                <a:srgbClr val="7A7777"/>
              </a:buClr>
              <a:buSzPts val="3200"/>
              <a:buFont typeface="Arial"/>
              <a:buNone/>
            </a:pPr>
            <a:r>
              <a:rPr lang="en-US" sz="3200">
                <a:solidFill>
                  <a:srgbClr val="7A7777"/>
                </a:solidFill>
              </a:rPr>
              <a:t>3.5 </a:t>
            </a:r>
            <a:r>
              <a:rPr lang="en-US" sz="3200" b="0" i="0" u="none" strike="noStrike" cap="none">
                <a:solidFill>
                  <a:srgbClr val="7A7777"/>
                </a:solidFill>
                <a:latin typeface="Arial"/>
                <a:ea typeface="Arial"/>
                <a:cs typeface="Arial"/>
                <a:sym typeface="Arial"/>
              </a:rPr>
              <a:t>Exposure and Potential</a:t>
            </a:r>
            <a:r>
              <a:rPr lang="en-US" sz="3200">
                <a:solidFill>
                  <a:srgbClr val="7A7777"/>
                </a:solidFill>
              </a:rPr>
              <a:t> </a:t>
            </a:r>
            <a:r>
              <a:rPr lang="en-US" sz="3200" b="0" i="0" u="none" strike="noStrike" cap="none">
                <a:solidFill>
                  <a:srgbClr val="7A7777"/>
                </a:solidFill>
                <a:latin typeface="Arial"/>
                <a:ea typeface="Arial"/>
                <a:cs typeface="Arial"/>
                <a:sym typeface="Arial"/>
              </a:rPr>
              <a:t>Damage</a:t>
            </a:r>
            <a:endParaRPr sz="3200" b="0" i="0" u="none" strike="noStrike" cap="none">
              <a:solidFill>
                <a:srgbClr val="7A7777"/>
              </a:solidFill>
              <a:latin typeface="Arial"/>
              <a:ea typeface="Arial"/>
              <a:cs typeface="Arial"/>
              <a:sym typeface="Arial"/>
            </a:endParaRPr>
          </a:p>
        </p:txBody>
      </p:sp>
      <p:cxnSp>
        <p:nvCxnSpPr>
          <p:cNvPr id="344" name="Shape 344"/>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pic>
        <p:nvPicPr>
          <p:cNvPr id="345" name="Shape 345"/>
          <p:cNvPicPr preferRelativeResize="0"/>
          <p:nvPr/>
        </p:nvPicPr>
        <p:blipFill rotWithShape="1">
          <a:blip r:embed="rId3">
            <a:alphaModFix/>
          </a:blip>
          <a:srcRect/>
          <a:stretch/>
        </p:blipFill>
        <p:spPr>
          <a:xfrm>
            <a:off x="7934582" y="393000"/>
            <a:ext cx="3647793" cy="5093400"/>
          </a:xfrm>
          <a:prstGeom prst="rect">
            <a:avLst/>
          </a:prstGeom>
          <a:noFill/>
          <a:ln>
            <a:noFill/>
          </a:ln>
        </p:spPr>
      </p:pic>
      <p:sp>
        <p:nvSpPr>
          <p:cNvPr id="346" name="Shape 346"/>
          <p:cNvSpPr/>
          <p:nvPr/>
        </p:nvSpPr>
        <p:spPr>
          <a:xfrm>
            <a:off x="1045527" y="3202160"/>
            <a:ext cx="3764281" cy="1123084"/>
          </a:xfrm>
          <a:prstGeom prst="flowChartDecision">
            <a:avLst/>
          </a:prstGeom>
          <a:solidFill>
            <a:schemeClr val="lt1"/>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7" name="Shape 347"/>
          <p:cNvSpPr/>
          <p:nvPr/>
        </p:nvSpPr>
        <p:spPr>
          <a:xfrm>
            <a:off x="1060767" y="2521451"/>
            <a:ext cx="3764281" cy="1123084"/>
          </a:xfrm>
          <a:prstGeom prst="flowChartDecision">
            <a:avLst/>
          </a:prstGeom>
          <a:solidFill>
            <a:schemeClr val="lt1"/>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8" name="Shape 348"/>
          <p:cNvSpPr txBox="1"/>
          <p:nvPr/>
        </p:nvSpPr>
        <p:spPr>
          <a:xfrm>
            <a:off x="5140758" y="2521451"/>
            <a:ext cx="2488610" cy="57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A7777"/>
              </a:buClr>
              <a:buSzPts val="3200"/>
              <a:buFont typeface="Arial"/>
              <a:buNone/>
            </a:pPr>
            <a:r>
              <a:rPr lang="en-US" sz="3200" b="0" i="1" u="none" strike="noStrike" cap="none">
                <a:solidFill>
                  <a:srgbClr val="7A7777"/>
                </a:solidFill>
                <a:latin typeface="Arial"/>
                <a:ea typeface="Arial"/>
                <a:cs typeface="Arial"/>
                <a:sym typeface="Arial"/>
              </a:rPr>
              <a:t>Hazard Map</a:t>
            </a:r>
            <a:endParaRPr sz="3200" b="0" i="1" u="none" strike="noStrike" cap="none">
              <a:solidFill>
                <a:srgbClr val="7A7777"/>
              </a:solidFill>
              <a:latin typeface="Arial"/>
              <a:ea typeface="Arial"/>
              <a:cs typeface="Arial"/>
              <a:sym typeface="Arial"/>
            </a:endParaRPr>
          </a:p>
        </p:txBody>
      </p:sp>
      <p:sp>
        <p:nvSpPr>
          <p:cNvPr id="349" name="Shape 349"/>
          <p:cNvSpPr txBox="1"/>
          <p:nvPr/>
        </p:nvSpPr>
        <p:spPr>
          <a:xfrm>
            <a:off x="5125518" y="3429000"/>
            <a:ext cx="2488610" cy="57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A7777"/>
              </a:buClr>
              <a:buSzPts val="3200"/>
              <a:buFont typeface="Arial"/>
              <a:buNone/>
            </a:pPr>
            <a:r>
              <a:rPr lang="en-US" sz="3200" b="0" i="1" u="none" strike="noStrike" cap="none">
                <a:solidFill>
                  <a:srgbClr val="7A7777"/>
                </a:solidFill>
                <a:latin typeface="Arial"/>
                <a:ea typeface="Arial"/>
                <a:cs typeface="Arial"/>
                <a:sym typeface="Arial"/>
              </a:rPr>
              <a:t>Exposure Dataset</a:t>
            </a:r>
            <a:endParaRPr sz="3200" b="0" i="1" u="none" strike="noStrike" cap="none">
              <a:solidFill>
                <a:srgbClr val="7A7777"/>
              </a:solidFill>
              <a:latin typeface="Arial"/>
              <a:ea typeface="Arial"/>
              <a:cs typeface="Arial"/>
              <a:sym typeface="Arial"/>
            </a:endParaRPr>
          </a:p>
        </p:txBody>
      </p:sp>
      <p:pic>
        <p:nvPicPr>
          <p:cNvPr id="11" name="Shape 94" descr="TEARFUND LOGO with ILS.png"/>
          <p:cNvPicPr preferRelativeResize="0"/>
          <p:nvPr/>
        </p:nvPicPr>
        <p:blipFill rotWithShape="1">
          <a:blip r:embed="rId4">
            <a:alphaModFix/>
          </a:blip>
          <a:srcRect r="77188"/>
          <a:stretch/>
        </p:blipFill>
        <p:spPr>
          <a:xfrm>
            <a:off x="609600" y="6072375"/>
            <a:ext cx="1582200" cy="5013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6" name="Shape 356"/>
          <p:cNvSpPr txBox="1"/>
          <p:nvPr/>
        </p:nvSpPr>
        <p:spPr>
          <a:xfrm>
            <a:off x="551975" y="383700"/>
            <a:ext cx="11030400" cy="826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1000"/>
              </a:spcAft>
              <a:buClr>
                <a:srgbClr val="7A7777"/>
              </a:buClr>
              <a:buSzPts val="3200"/>
              <a:buFont typeface="Arial"/>
              <a:buNone/>
            </a:pPr>
            <a:r>
              <a:rPr lang="en-US" sz="3200">
                <a:solidFill>
                  <a:srgbClr val="7A7777"/>
                </a:solidFill>
              </a:rPr>
              <a:t>3.6 </a:t>
            </a:r>
            <a:r>
              <a:rPr lang="en-US" sz="3200" b="0" i="0" u="none" strike="noStrike" cap="none">
                <a:solidFill>
                  <a:srgbClr val="7A7777"/>
                </a:solidFill>
                <a:latin typeface="Arial"/>
                <a:ea typeface="Arial"/>
                <a:cs typeface="Arial"/>
                <a:sym typeface="Arial"/>
              </a:rPr>
              <a:t>Vulnerability and Capacity Assessment</a:t>
            </a:r>
            <a:endParaRPr sz="3200" b="0" i="0" u="none" strike="noStrike" cap="none">
              <a:solidFill>
                <a:srgbClr val="7A7777"/>
              </a:solidFill>
              <a:latin typeface="Arial"/>
              <a:ea typeface="Arial"/>
              <a:cs typeface="Arial"/>
              <a:sym typeface="Arial"/>
            </a:endParaRPr>
          </a:p>
        </p:txBody>
      </p:sp>
      <p:cxnSp>
        <p:nvCxnSpPr>
          <p:cNvPr id="357" name="Shape 357"/>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graphicFrame>
        <p:nvGraphicFramePr>
          <p:cNvPr id="358" name="Shape 358"/>
          <p:cNvGraphicFramePr/>
          <p:nvPr/>
        </p:nvGraphicFramePr>
        <p:xfrm>
          <a:off x="1020450" y="1297031"/>
          <a:ext cx="10093450" cy="3946600"/>
        </p:xfrm>
        <a:graphic>
          <a:graphicData uri="http://schemas.openxmlformats.org/drawingml/2006/table">
            <a:tbl>
              <a:tblPr firstRow="1" bandRow="1">
                <a:noFill/>
                <a:tableStyleId>{CC517A89-6661-4D38-B50A-35264EA58529}</a:tableStyleId>
              </a:tblPr>
              <a:tblGrid>
                <a:gridCol w="5046725">
                  <a:extLst>
                    <a:ext uri="{9D8B030D-6E8A-4147-A177-3AD203B41FA5}">
                      <a16:colId xmlns:a16="http://schemas.microsoft.com/office/drawing/2014/main" val="20000"/>
                    </a:ext>
                  </a:extLst>
                </a:gridCol>
                <a:gridCol w="5046725">
                  <a:extLst>
                    <a:ext uri="{9D8B030D-6E8A-4147-A177-3AD203B41FA5}">
                      <a16:colId xmlns:a16="http://schemas.microsoft.com/office/drawing/2014/main" val="20001"/>
                    </a:ext>
                  </a:extLst>
                </a:gridCol>
              </a:tblGrid>
              <a:tr h="502350">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Vulnerabilities</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u="none" strike="noStrike" cap="none"/>
                        <a:t>Capacities</a:t>
                      </a:r>
                      <a:endParaRPr/>
                    </a:p>
                  </a:txBody>
                  <a:tcPr marL="91450" marR="91450" marT="45725" marB="45725"/>
                </a:tc>
                <a:extLst>
                  <a:ext uri="{0D108BD9-81ED-4DB2-BD59-A6C34878D82A}">
                    <a16:rowId xmlns:a16="http://schemas.microsoft.com/office/drawing/2014/main" val="10000"/>
                  </a:ext>
                </a:extLst>
              </a:tr>
              <a:tr h="2739825">
                <a:tc>
                  <a:txBody>
                    <a:bodyPr/>
                    <a:lstStyle/>
                    <a:p>
                      <a:pPr marL="0" marR="0" lvl="0" indent="0" algn="l" rtl="0">
                        <a:lnSpc>
                          <a:spcPct val="100000"/>
                        </a:lnSpc>
                        <a:spcBef>
                          <a:spcPts val="0"/>
                        </a:spcBef>
                        <a:spcAft>
                          <a:spcPts val="0"/>
                        </a:spcAft>
                        <a:buClr>
                          <a:srgbClr val="000000"/>
                        </a:buClr>
                        <a:buSzPts val="2200"/>
                        <a:buFont typeface="Arial"/>
                        <a:buNone/>
                      </a:pPr>
                      <a:r>
                        <a:rPr lang="en-US" sz="1800" b="0" i="1" u="none" strike="noStrike" cap="none">
                          <a:solidFill>
                            <a:srgbClr val="000000"/>
                          </a:solidFill>
                          <a:latin typeface="Arial"/>
                          <a:ea typeface="Arial"/>
                          <a:cs typeface="Arial"/>
                          <a:sym typeface="Arial"/>
                        </a:rPr>
                        <a:t>Should include current gaps and envisioned damages and adverse impacts of identified hazards to each of the sector </a:t>
                      </a:r>
                      <a:endParaRPr sz="1800"/>
                    </a:p>
                    <a:p>
                      <a:pPr marL="0" marR="0" lvl="0" indent="0" algn="l" rtl="0">
                        <a:lnSpc>
                          <a:spcPct val="100000"/>
                        </a:lnSpc>
                        <a:spcBef>
                          <a:spcPts val="0"/>
                        </a:spcBef>
                        <a:spcAft>
                          <a:spcPts val="0"/>
                        </a:spcAft>
                        <a:buClr>
                          <a:srgbClr val="000000"/>
                        </a:buClr>
                        <a:buSzPts val="2200"/>
                        <a:buFont typeface="Arial"/>
                        <a:buNone/>
                      </a:pPr>
                      <a:endParaRPr sz="22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600" b="0" i="1" u="none" strike="noStrike" cap="none">
                          <a:solidFill>
                            <a:srgbClr val="000000"/>
                          </a:solidFill>
                          <a:latin typeface="Arial"/>
                          <a:ea typeface="Arial"/>
                          <a:cs typeface="Arial"/>
                          <a:sym typeface="Arial"/>
                        </a:rPr>
                        <a:t>Examples:</a:t>
                      </a:r>
                      <a:endParaRPr sz="1600"/>
                    </a:p>
                    <a:p>
                      <a:pPr marL="342900" marR="0" lvl="0" indent="-355600" algn="l" rtl="0">
                        <a:lnSpc>
                          <a:spcPct val="100000"/>
                        </a:lnSpc>
                        <a:spcBef>
                          <a:spcPts val="0"/>
                        </a:spcBef>
                        <a:spcAft>
                          <a:spcPts val="0"/>
                        </a:spcAft>
                        <a:buClr>
                          <a:srgbClr val="000000"/>
                        </a:buClr>
                        <a:buSzPts val="1600"/>
                        <a:buFont typeface="Arial"/>
                        <a:buChar char="•"/>
                      </a:pPr>
                      <a:r>
                        <a:rPr lang="en-US" sz="1600" b="0" i="1" u="none" strike="noStrike" cap="none">
                          <a:solidFill>
                            <a:srgbClr val="000000"/>
                          </a:solidFill>
                          <a:latin typeface="Arial"/>
                          <a:ea typeface="Arial"/>
                          <a:cs typeface="Arial"/>
                          <a:sym typeface="Arial"/>
                        </a:rPr>
                        <a:t>Lack of inter-agency coordination</a:t>
                      </a:r>
                      <a:endParaRPr sz="1600"/>
                    </a:p>
                    <a:p>
                      <a:pPr marL="342900" marR="0" lvl="0" indent="-355600" algn="l" rtl="0">
                        <a:lnSpc>
                          <a:spcPct val="100000"/>
                        </a:lnSpc>
                        <a:spcBef>
                          <a:spcPts val="0"/>
                        </a:spcBef>
                        <a:spcAft>
                          <a:spcPts val="0"/>
                        </a:spcAft>
                        <a:buClr>
                          <a:srgbClr val="000000"/>
                        </a:buClr>
                        <a:buSzPts val="1600"/>
                        <a:buFont typeface="Arial"/>
                        <a:buChar char="•"/>
                      </a:pPr>
                      <a:r>
                        <a:rPr lang="en-US" sz="1600" b="0" i="1" u="none" strike="noStrike" cap="none">
                          <a:solidFill>
                            <a:srgbClr val="000000"/>
                          </a:solidFill>
                          <a:latin typeface="Arial"/>
                          <a:ea typeface="Arial"/>
                          <a:cs typeface="Arial"/>
                          <a:sym typeface="Arial"/>
                        </a:rPr>
                        <a:t>Erosion of social order</a:t>
                      </a:r>
                      <a:endParaRPr sz="1600"/>
                    </a:p>
                    <a:p>
                      <a:pPr marL="342900" marR="0" lvl="0" indent="-355600" algn="l" rtl="0">
                        <a:lnSpc>
                          <a:spcPct val="100000"/>
                        </a:lnSpc>
                        <a:spcBef>
                          <a:spcPts val="0"/>
                        </a:spcBef>
                        <a:spcAft>
                          <a:spcPts val="0"/>
                        </a:spcAft>
                        <a:buClr>
                          <a:srgbClr val="000000"/>
                        </a:buClr>
                        <a:buSzPts val="1600"/>
                        <a:buFont typeface="Arial"/>
                        <a:buChar char="•"/>
                      </a:pPr>
                      <a:r>
                        <a:rPr lang="en-US" sz="1600" b="0" i="1" u="none" strike="noStrike" cap="none">
                          <a:solidFill>
                            <a:srgbClr val="000000"/>
                          </a:solidFill>
                          <a:latin typeface="Arial"/>
                          <a:ea typeface="Arial"/>
                          <a:cs typeface="Arial"/>
                          <a:sym typeface="Arial"/>
                        </a:rPr>
                        <a:t>Inadequate facilities (eg. Hydrants)</a:t>
                      </a:r>
                      <a:endParaRPr sz="1600"/>
                    </a:p>
                    <a:p>
                      <a:pPr marL="342900" marR="0" lvl="0" indent="-355600" algn="l" rtl="0">
                        <a:lnSpc>
                          <a:spcPct val="100000"/>
                        </a:lnSpc>
                        <a:spcBef>
                          <a:spcPts val="0"/>
                        </a:spcBef>
                        <a:spcAft>
                          <a:spcPts val="0"/>
                        </a:spcAft>
                        <a:buClr>
                          <a:srgbClr val="000000"/>
                        </a:buClr>
                        <a:buSzPts val="1600"/>
                        <a:buFont typeface="Arial"/>
                        <a:buChar char="•"/>
                      </a:pPr>
                      <a:r>
                        <a:rPr lang="en-US" sz="1600" b="0" i="1" u="none" strike="noStrike" cap="none">
                          <a:solidFill>
                            <a:srgbClr val="000000"/>
                          </a:solidFill>
                          <a:latin typeface="Arial"/>
                          <a:ea typeface="Arial"/>
                          <a:cs typeface="Arial"/>
                          <a:sym typeface="Arial"/>
                        </a:rPr>
                        <a:t>Possibility of isolation of some communities due to lack of insufficient transport network</a:t>
                      </a:r>
                      <a:endParaRPr sz="1600"/>
                    </a:p>
                    <a:p>
                      <a:pPr marL="342900" marR="0" lvl="0" indent="-355600" algn="l" rtl="0">
                        <a:lnSpc>
                          <a:spcPct val="100000"/>
                        </a:lnSpc>
                        <a:spcBef>
                          <a:spcPts val="0"/>
                        </a:spcBef>
                        <a:spcAft>
                          <a:spcPts val="0"/>
                        </a:spcAft>
                        <a:buClr>
                          <a:srgbClr val="000000"/>
                        </a:buClr>
                        <a:buSzPts val="1600"/>
                        <a:buFont typeface="Arial"/>
                        <a:buChar char="•"/>
                      </a:pPr>
                      <a:r>
                        <a:rPr lang="en-US" sz="1600" b="0" i="1" u="none" strike="noStrike" cap="none">
                          <a:solidFill>
                            <a:srgbClr val="000000"/>
                          </a:solidFill>
                          <a:latin typeface="Arial"/>
                          <a:ea typeface="Arial"/>
                          <a:cs typeface="Arial"/>
                          <a:sym typeface="Arial"/>
                        </a:rPr>
                        <a:t>Threats to loss of </a:t>
                      </a:r>
                      <a:r>
                        <a:rPr lang="en-US" sz="1600" i="1">
                          <a:solidFill>
                            <a:srgbClr val="000000"/>
                          </a:solidFill>
                        </a:rPr>
                        <a:t>farming</a:t>
                      </a:r>
                      <a:r>
                        <a:rPr lang="en-US" sz="1600" b="0" i="1" u="none" strike="noStrike" cap="none">
                          <a:solidFill>
                            <a:srgbClr val="000000"/>
                          </a:solidFill>
                          <a:latin typeface="Arial"/>
                          <a:ea typeface="Arial"/>
                          <a:cs typeface="Arial"/>
                          <a:sym typeface="Arial"/>
                        </a:rPr>
                        <a:t> and fishing implements</a:t>
                      </a:r>
                      <a:endParaRPr sz="1600"/>
                    </a:p>
                  </a:txBody>
                  <a:tcPr marL="91450" marR="91450"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en-US" sz="1800" b="0" i="1" u="none" strike="noStrike" cap="none">
                          <a:solidFill>
                            <a:srgbClr val="000000"/>
                          </a:solidFill>
                          <a:latin typeface="Arial"/>
                          <a:ea typeface="Arial"/>
                          <a:cs typeface="Arial"/>
                          <a:sym typeface="Arial"/>
                        </a:rPr>
                        <a:t>Should include available equipment, facilities and infrastructure, established processes, existing institutions and social capital </a:t>
                      </a:r>
                      <a:endParaRPr sz="1800"/>
                    </a:p>
                    <a:p>
                      <a:pPr marL="0" marR="0" lvl="0" indent="0" algn="l" rtl="0">
                        <a:lnSpc>
                          <a:spcPct val="100000"/>
                        </a:lnSpc>
                        <a:spcBef>
                          <a:spcPts val="0"/>
                        </a:spcBef>
                        <a:spcAft>
                          <a:spcPts val="0"/>
                        </a:spcAft>
                        <a:buClr>
                          <a:srgbClr val="000000"/>
                        </a:buClr>
                        <a:buSzPts val="2200"/>
                        <a:buFont typeface="Arial"/>
                        <a:buNone/>
                      </a:pPr>
                      <a:endParaRPr sz="22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600" b="0" i="1" u="none" strike="noStrike" cap="none">
                          <a:solidFill>
                            <a:srgbClr val="000000"/>
                          </a:solidFill>
                          <a:latin typeface="Arial"/>
                          <a:ea typeface="Arial"/>
                          <a:cs typeface="Arial"/>
                          <a:sym typeface="Arial"/>
                        </a:rPr>
                        <a:t>Examples:</a:t>
                      </a:r>
                      <a:endParaRPr sz="1600"/>
                    </a:p>
                    <a:p>
                      <a:pPr marL="342900" marR="0" lvl="0" indent="-355600" algn="l" rtl="0">
                        <a:lnSpc>
                          <a:spcPct val="100000"/>
                        </a:lnSpc>
                        <a:spcBef>
                          <a:spcPts val="0"/>
                        </a:spcBef>
                        <a:spcAft>
                          <a:spcPts val="0"/>
                        </a:spcAft>
                        <a:buClr>
                          <a:srgbClr val="000000"/>
                        </a:buClr>
                        <a:buSzPts val="1600"/>
                        <a:buFont typeface="Arial"/>
                        <a:buChar char="•"/>
                      </a:pPr>
                      <a:r>
                        <a:rPr lang="en-US" sz="1600" b="0" i="1" u="none" strike="noStrike" cap="none">
                          <a:solidFill>
                            <a:srgbClr val="000000"/>
                          </a:solidFill>
                          <a:latin typeface="Arial"/>
                          <a:ea typeface="Arial"/>
                          <a:cs typeface="Arial"/>
                          <a:sym typeface="Arial"/>
                        </a:rPr>
                        <a:t>Strong sense of community, especially in religious groups</a:t>
                      </a:r>
                      <a:endParaRPr sz="1600"/>
                    </a:p>
                    <a:p>
                      <a:pPr marL="342900" marR="0" lvl="0" indent="-355600" algn="l" rtl="0">
                        <a:lnSpc>
                          <a:spcPct val="100000"/>
                        </a:lnSpc>
                        <a:spcBef>
                          <a:spcPts val="0"/>
                        </a:spcBef>
                        <a:spcAft>
                          <a:spcPts val="0"/>
                        </a:spcAft>
                        <a:buClr>
                          <a:srgbClr val="000000"/>
                        </a:buClr>
                        <a:buSzPts val="1600"/>
                        <a:buFont typeface="Arial"/>
                        <a:buChar char="•"/>
                      </a:pPr>
                      <a:r>
                        <a:rPr lang="en-US" sz="1600" b="0" i="1" u="none" strike="noStrike" cap="none">
                          <a:solidFill>
                            <a:srgbClr val="000000"/>
                          </a:solidFill>
                          <a:latin typeface="Arial"/>
                          <a:ea typeface="Arial"/>
                          <a:cs typeface="Arial"/>
                          <a:sym typeface="Arial"/>
                        </a:rPr>
                        <a:t>Existing partnerships with civil society organi</a:t>
                      </a:r>
                      <a:r>
                        <a:rPr lang="en-US" sz="1600" i="1">
                          <a:solidFill>
                            <a:srgbClr val="000000"/>
                          </a:solidFill>
                        </a:rPr>
                        <a:t>s</a:t>
                      </a:r>
                      <a:r>
                        <a:rPr lang="en-US" sz="1600" b="0" i="1" u="none" strike="noStrike" cap="none">
                          <a:solidFill>
                            <a:srgbClr val="000000"/>
                          </a:solidFill>
                          <a:latin typeface="Arial"/>
                          <a:ea typeface="Arial"/>
                          <a:cs typeface="Arial"/>
                          <a:sym typeface="Arial"/>
                        </a:rPr>
                        <a:t>ations</a:t>
                      </a:r>
                      <a:endParaRPr sz="1600"/>
                    </a:p>
                    <a:p>
                      <a:pPr marL="342900" marR="0" lvl="0" indent="-355600" algn="l" rtl="0">
                        <a:lnSpc>
                          <a:spcPct val="100000"/>
                        </a:lnSpc>
                        <a:spcBef>
                          <a:spcPts val="0"/>
                        </a:spcBef>
                        <a:spcAft>
                          <a:spcPts val="0"/>
                        </a:spcAft>
                        <a:buClr>
                          <a:srgbClr val="000000"/>
                        </a:buClr>
                        <a:buSzPts val="1600"/>
                        <a:buFont typeface="Arial"/>
                        <a:buChar char="•"/>
                      </a:pPr>
                      <a:r>
                        <a:rPr lang="en-US" sz="1600" b="0" i="1" u="none" strike="noStrike" cap="none">
                          <a:solidFill>
                            <a:srgbClr val="000000"/>
                          </a:solidFill>
                          <a:latin typeface="Arial"/>
                          <a:ea typeface="Arial"/>
                          <a:cs typeface="Arial"/>
                          <a:sym typeface="Arial"/>
                        </a:rPr>
                        <a:t>Dams and controlled irrigation systems</a:t>
                      </a:r>
                      <a:endParaRPr sz="1600"/>
                    </a:p>
                    <a:p>
                      <a:pPr marL="342900" marR="0" lvl="0" indent="-355600" algn="l" rtl="0">
                        <a:lnSpc>
                          <a:spcPct val="100000"/>
                        </a:lnSpc>
                        <a:spcBef>
                          <a:spcPts val="0"/>
                        </a:spcBef>
                        <a:spcAft>
                          <a:spcPts val="0"/>
                        </a:spcAft>
                        <a:buClr>
                          <a:srgbClr val="000000"/>
                        </a:buClr>
                        <a:buSzPts val="1600"/>
                        <a:buFont typeface="Arial"/>
                        <a:buChar char="•"/>
                      </a:pPr>
                      <a:r>
                        <a:rPr lang="en-US" sz="1600" b="0" i="1" u="none" strike="noStrike" cap="none">
                          <a:solidFill>
                            <a:srgbClr val="000000"/>
                          </a:solidFill>
                          <a:latin typeface="Arial"/>
                          <a:ea typeface="Arial"/>
                          <a:cs typeface="Arial"/>
                          <a:sym typeface="Arial"/>
                        </a:rPr>
                        <a:t>Availability of pre-positioned emergency transport facilities</a:t>
                      </a:r>
                      <a:endParaRPr sz="1600"/>
                    </a:p>
                    <a:p>
                      <a:pPr marL="342900" marR="0" lvl="0" indent="-355600" algn="l" rtl="0">
                        <a:lnSpc>
                          <a:spcPct val="100000"/>
                        </a:lnSpc>
                        <a:spcBef>
                          <a:spcPts val="0"/>
                        </a:spcBef>
                        <a:spcAft>
                          <a:spcPts val="0"/>
                        </a:spcAft>
                        <a:buClr>
                          <a:srgbClr val="000000"/>
                        </a:buClr>
                        <a:buSzPts val="1600"/>
                        <a:buFont typeface="Arial"/>
                        <a:buChar char="•"/>
                      </a:pPr>
                      <a:r>
                        <a:rPr lang="en-US" sz="1600" b="0" i="1" u="none" strike="noStrike" cap="none">
                          <a:solidFill>
                            <a:srgbClr val="000000"/>
                          </a:solidFill>
                          <a:latin typeface="Arial"/>
                          <a:ea typeface="Arial"/>
                          <a:cs typeface="Arial"/>
                          <a:sym typeface="Arial"/>
                        </a:rPr>
                        <a:t>Access to crop insurance</a:t>
                      </a:r>
                      <a:endParaRPr sz="1600"/>
                    </a:p>
                  </a:txBody>
                  <a:tcPr marL="91450" marR="91450" marT="45725" marB="45725"/>
                </a:tc>
                <a:extLst>
                  <a:ext uri="{0D108BD9-81ED-4DB2-BD59-A6C34878D82A}">
                    <a16:rowId xmlns:a16="http://schemas.microsoft.com/office/drawing/2014/main" val="10001"/>
                  </a:ext>
                </a:extLst>
              </a:tr>
            </a:tbl>
          </a:graphicData>
        </a:graphic>
      </p:graphicFrame>
      <p:pic>
        <p:nvPicPr>
          <p:cNvPr id="7"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5" name="Shape 365"/>
          <p:cNvSpPr txBox="1"/>
          <p:nvPr/>
        </p:nvSpPr>
        <p:spPr>
          <a:xfrm>
            <a:off x="551975" y="383700"/>
            <a:ext cx="11030400" cy="826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1000"/>
              </a:spcAft>
              <a:buClr>
                <a:srgbClr val="7A7777"/>
              </a:buClr>
              <a:buSzPts val="3200"/>
              <a:buFont typeface="Arial"/>
              <a:buNone/>
            </a:pPr>
            <a:r>
              <a:rPr lang="en-US" sz="3200">
                <a:solidFill>
                  <a:srgbClr val="7A7777"/>
                </a:solidFill>
              </a:rPr>
              <a:t>3.7 </a:t>
            </a:r>
            <a:r>
              <a:rPr lang="en-US" sz="3200" b="0" i="0" u="none" strike="noStrike" cap="none">
                <a:solidFill>
                  <a:srgbClr val="7A7777"/>
                </a:solidFill>
                <a:latin typeface="Arial"/>
                <a:ea typeface="Arial"/>
                <a:cs typeface="Arial"/>
                <a:sym typeface="Arial"/>
              </a:rPr>
              <a:t>Identification of measures</a:t>
            </a:r>
            <a:endParaRPr sz="3200" b="0" i="0" u="none" strike="noStrike" cap="none">
              <a:solidFill>
                <a:srgbClr val="7A7777"/>
              </a:solidFill>
              <a:latin typeface="Arial"/>
              <a:ea typeface="Arial"/>
              <a:cs typeface="Arial"/>
              <a:sym typeface="Arial"/>
            </a:endParaRPr>
          </a:p>
        </p:txBody>
      </p:sp>
      <p:cxnSp>
        <p:nvCxnSpPr>
          <p:cNvPr id="366" name="Shape 366"/>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sp>
        <p:nvSpPr>
          <p:cNvPr id="367" name="Shape 367"/>
          <p:cNvSpPr/>
          <p:nvPr/>
        </p:nvSpPr>
        <p:spPr>
          <a:xfrm>
            <a:off x="551975" y="1510275"/>
            <a:ext cx="11030400" cy="3976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200"/>
              <a:buFont typeface="Arial"/>
              <a:buNone/>
            </a:pPr>
            <a:r>
              <a:rPr lang="en-US" sz="2200" b="0" u="none" strike="noStrike" cap="none">
                <a:solidFill>
                  <a:srgbClr val="000000"/>
                </a:solidFill>
                <a:latin typeface="Arial"/>
                <a:ea typeface="Arial"/>
                <a:cs typeface="Arial"/>
                <a:sym typeface="Arial"/>
              </a:rPr>
              <a:t>Should include steps and actions needed to address vulnerabilities and gaps</a:t>
            </a:r>
            <a:endParaRPr/>
          </a:p>
          <a:p>
            <a:pPr marL="0" marR="0" lvl="0" indent="0" algn="l" rtl="0">
              <a:lnSpc>
                <a:spcPct val="115000"/>
              </a:lnSpc>
              <a:spcBef>
                <a:spcPts val="0"/>
              </a:spcBef>
              <a:spcAft>
                <a:spcPts val="0"/>
              </a:spcAft>
              <a:buClr>
                <a:srgbClr val="000000"/>
              </a:buClr>
              <a:buSzPts val="2200"/>
              <a:buFont typeface="Arial"/>
              <a:buNone/>
            </a:pPr>
            <a:endParaRPr sz="2200" b="0" i="1"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200"/>
              <a:buFont typeface="Arial"/>
              <a:buNone/>
            </a:pPr>
            <a:r>
              <a:rPr lang="en-US" sz="2200" b="0" i="1" u="none" strike="noStrike" cap="none">
                <a:solidFill>
                  <a:srgbClr val="000000"/>
                </a:solidFill>
                <a:latin typeface="Arial"/>
                <a:ea typeface="Arial"/>
                <a:cs typeface="Arial"/>
                <a:sym typeface="Arial"/>
              </a:rPr>
              <a:t>Examples:</a:t>
            </a:r>
            <a:endParaRPr/>
          </a:p>
          <a:p>
            <a:pPr marL="342900" marR="0" lvl="0" indent="-342900" algn="l" rtl="0">
              <a:lnSpc>
                <a:spcPct val="115000"/>
              </a:lnSpc>
              <a:spcBef>
                <a:spcPts val="0"/>
              </a:spcBef>
              <a:spcAft>
                <a:spcPts val="0"/>
              </a:spcAft>
              <a:buClr>
                <a:srgbClr val="000000"/>
              </a:buClr>
              <a:buSzPts val="2200"/>
              <a:buFont typeface="Arial"/>
              <a:buChar char="•"/>
            </a:pPr>
            <a:r>
              <a:rPr lang="en-US" sz="2200" b="0" i="1" u="none" strike="noStrike" cap="none">
                <a:solidFill>
                  <a:srgbClr val="000000"/>
                </a:solidFill>
                <a:latin typeface="Arial"/>
                <a:ea typeface="Arial"/>
                <a:cs typeface="Arial"/>
                <a:sym typeface="Arial"/>
              </a:rPr>
              <a:t>Expansion of social security coverage</a:t>
            </a:r>
            <a:endParaRPr/>
          </a:p>
          <a:p>
            <a:pPr marL="342900" marR="0" lvl="0" indent="-342900" algn="l" rtl="0">
              <a:lnSpc>
                <a:spcPct val="115000"/>
              </a:lnSpc>
              <a:spcBef>
                <a:spcPts val="0"/>
              </a:spcBef>
              <a:spcAft>
                <a:spcPts val="0"/>
              </a:spcAft>
              <a:buClr>
                <a:srgbClr val="000000"/>
              </a:buClr>
              <a:buSzPts val="2200"/>
              <a:buFont typeface="Arial"/>
              <a:buChar char="•"/>
            </a:pPr>
            <a:r>
              <a:rPr lang="en-US" sz="2200" b="0" i="1" u="none" strike="noStrike" cap="none">
                <a:solidFill>
                  <a:srgbClr val="000000"/>
                </a:solidFill>
                <a:latin typeface="Arial"/>
                <a:ea typeface="Arial"/>
                <a:cs typeface="Arial"/>
                <a:sym typeface="Arial"/>
              </a:rPr>
              <a:t>Improving access to loan and credit facilities</a:t>
            </a:r>
            <a:endParaRPr/>
          </a:p>
          <a:p>
            <a:pPr marL="342900" marR="0" lvl="0" indent="-342900" algn="l" rtl="0">
              <a:lnSpc>
                <a:spcPct val="115000"/>
              </a:lnSpc>
              <a:spcBef>
                <a:spcPts val="0"/>
              </a:spcBef>
              <a:spcAft>
                <a:spcPts val="0"/>
              </a:spcAft>
              <a:buClr>
                <a:srgbClr val="000000"/>
              </a:buClr>
              <a:buSzPts val="2200"/>
              <a:buFont typeface="Arial"/>
              <a:buChar char="•"/>
            </a:pPr>
            <a:r>
              <a:rPr lang="en-US" sz="2200" b="0" i="1" u="none" strike="noStrike" cap="none">
                <a:solidFill>
                  <a:srgbClr val="000000"/>
                </a:solidFill>
                <a:latin typeface="Arial"/>
                <a:ea typeface="Arial"/>
                <a:cs typeface="Arial"/>
                <a:sym typeface="Arial"/>
              </a:rPr>
              <a:t>Installation of early warning devices</a:t>
            </a:r>
            <a:endParaRPr/>
          </a:p>
          <a:p>
            <a:pPr marL="342900" marR="0" lvl="0" indent="-342900" algn="l" rtl="0">
              <a:lnSpc>
                <a:spcPct val="115000"/>
              </a:lnSpc>
              <a:spcBef>
                <a:spcPts val="0"/>
              </a:spcBef>
              <a:spcAft>
                <a:spcPts val="0"/>
              </a:spcAft>
              <a:buClr>
                <a:srgbClr val="000000"/>
              </a:buClr>
              <a:buSzPts val="2200"/>
              <a:buFont typeface="Arial"/>
              <a:buChar char="•"/>
            </a:pPr>
            <a:r>
              <a:rPr lang="en-US" sz="2200" b="0" i="1" u="none" strike="noStrike" cap="none">
                <a:solidFill>
                  <a:srgbClr val="000000"/>
                </a:solidFill>
                <a:latin typeface="Arial"/>
                <a:ea typeface="Arial"/>
                <a:cs typeface="Arial"/>
                <a:sym typeface="Arial"/>
              </a:rPr>
              <a:t>Instituting standard operating procedures for evacuation of communities to safe areas</a:t>
            </a:r>
            <a:endParaRPr/>
          </a:p>
          <a:p>
            <a:pPr marL="342900" marR="0" lvl="0" indent="-342900" algn="l" rtl="0">
              <a:lnSpc>
                <a:spcPct val="115000"/>
              </a:lnSpc>
              <a:spcBef>
                <a:spcPts val="0"/>
              </a:spcBef>
              <a:spcAft>
                <a:spcPts val="0"/>
              </a:spcAft>
              <a:buClr>
                <a:srgbClr val="000000"/>
              </a:buClr>
              <a:buSzPts val="2200"/>
              <a:buFont typeface="Arial"/>
              <a:buChar char="•"/>
            </a:pPr>
            <a:r>
              <a:rPr lang="en-US" sz="2200" b="0" i="1" u="none" strike="noStrike" cap="none">
                <a:solidFill>
                  <a:srgbClr val="000000"/>
                </a:solidFill>
                <a:latin typeface="Arial"/>
                <a:ea typeface="Arial"/>
                <a:cs typeface="Arial"/>
                <a:sym typeface="Arial"/>
              </a:rPr>
              <a:t>Enforcement of Solid Waste Management Act</a:t>
            </a:r>
            <a:endParaRPr/>
          </a:p>
          <a:p>
            <a:pPr marL="342900" marR="0" lvl="0" indent="-342900" algn="l" rtl="0">
              <a:lnSpc>
                <a:spcPct val="115000"/>
              </a:lnSpc>
              <a:spcBef>
                <a:spcPts val="0"/>
              </a:spcBef>
              <a:spcAft>
                <a:spcPts val="0"/>
              </a:spcAft>
              <a:buClr>
                <a:srgbClr val="000000"/>
              </a:buClr>
              <a:buSzPts val="2200"/>
              <a:buFont typeface="Arial"/>
              <a:buChar char="•"/>
            </a:pPr>
            <a:r>
              <a:rPr lang="en-US" sz="2200" b="0" i="1" u="none" strike="noStrike" cap="none">
                <a:solidFill>
                  <a:srgbClr val="000000"/>
                </a:solidFill>
                <a:latin typeface="Arial"/>
                <a:ea typeface="Arial"/>
                <a:cs typeface="Arial"/>
                <a:sym typeface="Arial"/>
              </a:rPr>
              <a:t>Roll-out of Information and Education Campaigns</a:t>
            </a:r>
            <a:endParaRPr/>
          </a:p>
        </p:txBody>
      </p:sp>
      <p:pic>
        <p:nvPicPr>
          <p:cNvPr id="7"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p:nvPr/>
        </p:nvSpPr>
        <p:spPr>
          <a:xfrm>
            <a:off x="0" y="0"/>
            <a:ext cx="12192000" cy="5857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B7779"/>
              </a:buClr>
              <a:buSzPts val="4500"/>
              <a:buFont typeface="Arial"/>
              <a:buNone/>
            </a:pPr>
            <a:r>
              <a:rPr lang="en-US" sz="6000" b="1">
                <a:solidFill>
                  <a:srgbClr val="1B7779"/>
                </a:solidFill>
              </a:rPr>
              <a:t>4. Implementing the disaster risk reduction plan</a:t>
            </a:r>
            <a:endParaRPr sz="6000" b="0" i="0" u="none" strike="noStrike" cap="none">
              <a:solidFill>
                <a:srgbClr val="000000"/>
              </a:solidFill>
              <a:latin typeface="Arial"/>
              <a:ea typeface="Arial"/>
              <a:cs typeface="Arial"/>
              <a:sym typeface="Arial"/>
            </a:endParaRPr>
          </a:p>
        </p:txBody>
      </p:sp>
      <p:cxnSp>
        <p:nvCxnSpPr>
          <p:cNvPr id="374" name="Shape 374"/>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pic>
        <p:nvPicPr>
          <p:cNvPr id="5"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p:nvPr/>
        </p:nvSpPr>
        <p:spPr>
          <a:xfrm>
            <a:off x="0" y="0"/>
            <a:ext cx="12192000" cy="5857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B7779"/>
              </a:buClr>
              <a:buSzPts val="4500"/>
              <a:buFont typeface="Arial"/>
              <a:buNone/>
            </a:pPr>
            <a:r>
              <a:rPr lang="en-US" sz="6000" b="1">
                <a:solidFill>
                  <a:srgbClr val="1B7779"/>
                </a:solidFill>
              </a:rPr>
              <a:t>1. Introduction</a:t>
            </a:r>
            <a:endParaRPr sz="6000" b="0" i="0" u="none" strike="noStrike" cap="none">
              <a:solidFill>
                <a:srgbClr val="000000"/>
              </a:solidFill>
              <a:latin typeface="Arial"/>
              <a:ea typeface="Arial"/>
              <a:cs typeface="Arial"/>
              <a:sym typeface="Arial"/>
            </a:endParaRPr>
          </a:p>
        </p:txBody>
      </p:sp>
      <p:cxnSp>
        <p:nvCxnSpPr>
          <p:cNvPr id="92" name="Shape 92"/>
          <p:cNvCxnSpPr/>
          <p:nvPr/>
        </p:nvCxnSpPr>
        <p:spPr>
          <a:xfrm>
            <a:off x="609600" y="5857887"/>
            <a:ext cx="10972800" cy="0"/>
          </a:xfrm>
          <a:prstGeom prst="straightConnector1">
            <a:avLst/>
          </a:prstGeom>
          <a:noFill/>
          <a:ln w="12700" cap="flat" cmpd="sng">
            <a:solidFill>
              <a:srgbClr val="7A7777"/>
            </a:solidFill>
            <a:prstDash val="dot"/>
            <a:round/>
            <a:headEnd type="none" w="sm" len="sm"/>
            <a:tailEnd type="none" w="sm" len="sm"/>
          </a:ln>
        </p:spPr>
      </p:cxnSp>
      <p:pic>
        <p:nvPicPr>
          <p:cNvPr id="6"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p:nvPr/>
        </p:nvSpPr>
        <p:spPr>
          <a:xfrm>
            <a:off x="-223475" y="0"/>
            <a:ext cx="12573000" cy="6858000"/>
          </a:xfrm>
          <a:prstGeom prst="rect">
            <a:avLst/>
          </a:prstGeom>
          <a:solidFill>
            <a:srgbClr val="1B77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9C61D"/>
              </a:solidFill>
              <a:latin typeface="Calibri"/>
              <a:ea typeface="Calibri"/>
              <a:cs typeface="Calibri"/>
              <a:sym typeface="Calibri"/>
            </a:endParaRPr>
          </a:p>
        </p:txBody>
      </p:sp>
      <p:sp>
        <p:nvSpPr>
          <p:cNvPr id="381" name="Shape 381"/>
          <p:cNvSpPr txBox="1"/>
          <p:nvPr/>
        </p:nvSpPr>
        <p:spPr>
          <a:xfrm>
            <a:off x="609600" y="371613"/>
            <a:ext cx="8698800" cy="7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500"/>
              <a:buFont typeface="Arial"/>
              <a:buNone/>
            </a:pPr>
            <a:r>
              <a:rPr lang="en-US" sz="4500" b="1" dirty="0">
                <a:solidFill>
                  <a:schemeClr val="lt1"/>
                </a:solidFill>
              </a:rPr>
              <a:t>4.1 Overview of activities</a:t>
            </a:r>
            <a:endParaRPr sz="1400" b="0" i="0" u="none" strike="noStrike" cap="none" dirty="0">
              <a:solidFill>
                <a:srgbClr val="000000"/>
              </a:solidFill>
              <a:latin typeface="Arial"/>
              <a:ea typeface="Arial"/>
              <a:cs typeface="Arial"/>
              <a:sym typeface="Arial"/>
            </a:endParaRPr>
          </a:p>
        </p:txBody>
      </p:sp>
      <p:sp>
        <p:nvSpPr>
          <p:cNvPr id="382" name="Shape 382"/>
          <p:cNvSpPr txBox="1"/>
          <p:nvPr/>
        </p:nvSpPr>
        <p:spPr>
          <a:xfrm>
            <a:off x="609600" y="1075626"/>
            <a:ext cx="11323200" cy="3903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chemeClr val="lt1"/>
              </a:buClr>
              <a:buSzPts val="2400"/>
              <a:buFont typeface="Arial"/>
              <a:buChar char="•"/>
            </a:pPr>
            <a:r>
              <a:rPr lang="en-US" sz="2400" b="0" i="0" u="none" strike="noStrike" cap="none" dirty="0">
                <a:solidFill>
                  <a:schemeClr val="lt1"/>
                </a:solidFill>
                <a:latin typeface="Arial"/>
                <a:ea typeface="Arial"/>
                <a:cs typeface="Arial"/>
                <a:sym typeface="Arial"/>
              </a:rPr>
              <a:t>Strengthening the Local </a:t>
            </a:r>
            <a:r>
              <a:rPr lang="en-US" sz="2400" dirty="0">
                <a:solidFill>
                  <a:schemeClr val="lt1"/>
                </a:solidFill>
              </a:rPr>
              <a:t>Disaster Risk Reduction &amp; Management (DRRM) </a:t>
            </a:r>
            <a:r>
              <a:rPr lang="en-US" sz="2400" b="0" i="0" u="none" strike="noStrike" cap="none" dirty="0">
                <a:solidFill>
                  <a:schemeClr val="lt1"/>
                </a:solidFill>
                <a:latin typeface="Arial"/>
                <a:ea typeface="Arial"/>
                <a:cs typeface="Arial"/>
                <a:sym typeface="Arial"/>
              </a:rPr>
              <a:t>Office</a:t>
            </a:r>
            <a:endParaRPr dirty="0"/>
          </a:p>
          <a:p>
            <a:pPr marL="342900" marR="0" lvl="0" indent="-342900" algn="l" rtl="0">
              <a:lnSpc>
                <a:spcPct val="115000"/>
              </a:lnSpc>
              <a:spcBef>
                <a:spcPts val="0"/>
              </a:spcBef>
              <a:spcAft>
                <a:spcPts val="0"/>
              </a:spcAft>
              <a:buClr>
                <a:schemeClr val="lt1"/>
              </a:buClr>
              <a:buSzPts val="2400"/>
              <a:buFont typeface="Arial"/>
              <a:buChar char="•"/>
            </a:pPr>
            <a:r>
              <a:rPr lang="en-US" sz="2400" b="0" i="0" u="none" strike="noStrike" cap="none" dirty="0">
                <a:solidFill>
                  <a:schemeClr val="lt1"/>
                </a:solidFill>
                <a:latin typeface="Arial"/>
                <a:ea typeface="Arial"/>
                <a:cs typeface="Arial"/>
                <a:sym typeface="Arial"/>
              </a:rPr>
              <a:t>Ensuring Guidance from Other Disaster Plans </a:t>
            </a:r>
            <a:endParaRPr dirty="0"/>
          </a:p>
          <a:p>
            <a:pPr marL="342900" marR="0" lvl="0" indent="-342900" algn="l" rtl="0">
              <a:lnSpc>
                <a:spcPct val="115000"/>
              </a:lnSpc>
              <a:spcBef>
                <a:spcPts val="0"/>
              </a:spcBef>
              <a:spcAft>
                <a:spcPts val="0"/>
              </a:spcAft>
              <a:buClr>
                <a:schemeClr val="lt1"/>
              </a:buClr>
              <a:buSzPts val="2400"/>
              <a:buFont typeface="Arial"/>
              <a:buChar char="•"/>
            </a:pPr>
            <a:r>
              <a:rPr lang="en-US" sz="2400" b="0" i="0" u="none" strike="noStrike" cap="none" dirty="0">
                <a:solidFill>
                  <a:schemeClr val="lt1"/>
                </a:solidFill>
                <a:latin typeface="Arial"/>
                <a:ea typeface="Arial"/>
                <a:cs typeface="Arial"/>
                <a:sym typeface="Arial"/>
              </a:rPr>
              <a:t>Declaring State of Calamity/Emergency</a:t>
            </a:r>
            <a:endParaRPr dirty="0"/>
          </a:p>
          <a:p>
            <a:pPr marL="342900" marR="0" lvl="0" indent="-342900" algn="l" rtl="0">
              <a:lnSpc>
                <a:spcPct val="115000"/>
              </a:lnSpc>
              <a:spcBef>
                <a:spcPts val="0"/>
              </a:spcBef>
              <a:spcAft>
                <a:spcPts val="0"/>
              </a:spcAft>
              <a:buClr>
                <a:schemeClr val="lt1"/>
              </a:buClr>
              <a:buSzPts val="2400"/>
              <a:buFont typeface="Arial"/>
              <a:buChar char="•"/>
            </a:pPr>
            <a:r>
              <a:rPr lang="en-US" sz="2400" dirty="0">
                <a:solidFill>
                  <a:schemeClr val="lt1"/>
                </a:solidFill>
              </a:rPr>
              <a:t>Allocation of Financial Resources</a:t>
            </a:r>
            <a:endParaRPr dirty="0"/>
          </a:p>
          <a:p>
            <a:pPr marL="342900" marR="0" lvl="0" indent="-342900" algn="l" rtl="0">
              <a:lnSpc>
                <a:spcPct val="115000"/>
              </a:lnSpc>
              <a:spcBef>
                <a:spcPts val="0"/>
              </a:spcBef>
              <a:spcAft>
                <a:spcPts val="0"/>
              </a:spcAft>
              <a:buClr>
                <a:schemeClr val="lt1"/>
              </a:buClr>
              <a:buSzPts val="2400"/>
              <a:buFont typeface="Arial"/>
              <a:buChar char="•"/>
            </a:pPr>
            <a:r>
              <a:rPr lang="en-US" sz="2400" dirty="0">
                <a:solidFill>
                  <a:schemeClr val="lt1"/>
                </a:solidFill>
              </a:rPr>
              <a:t>Mainstreaming </a:t>
            </a:r>
            <a:r>
              <a:rPr lang="en-US" sz="2400" b="0" i="0" u="none" strike="noStrike" cap="none" dirty="0">
                <a:solidFill>
                  <a:schemeClr val="lt1"/>
                </a:solidFill>
                <a:latin typeface="Arial"/>
                <a:ea typeface="Arial"/>
                <a:cs typeface="Arial"/>
                <a:sym typeface="Arial"/>
              </a:rPr>
              <a:t>disaster risk reduction with other local plans</a:t>
            </a:r>
            <a:endParaRPr dirty="0"/>
          </a:p>
          <a:p>
            <a:pPr marL="342900" marR="0" lvl="0" indent="-342900" algn="l" rtl="0">
              <a:lnSpc>
                <a:spcPct val="115000"/>
              </a:lnSpc>
              <a:spcBef>
                <a:spcPts val="0"/>
              </a:spcBef>
              <a:spcAft>
                <a:spcPts val="0"/>
              </a:spcAft>
              <a:buClr>
                <a:schemeClr val="lt1"/>
              </a:buClr>
              <a:buSzPts val="2400"/>
              <a:buFont typeface="Arial"/>
              <a:buChar char="•"/>
            </a:pPr>
            <a:r>
              <a:rPr lang="en-US" sz="2400" b="0" i="0" u="none" strike="noStrike" cap="none" dirty="0">
                <a:solidFill>
                  <a:schemeClr val="lt1"/>
                </a:solidFill>
                <a:latin typeface="Arial"/>
                <a:ea typeface="Arial"/>
                <a:cs typeface="Arial"/>
                <a:sym typeface="Arial"/>
              </a:rPr>
              <a:t>Instituting monitoring and evaluation mechanisms</a:t>
            </a:r>
            <a:endParaRPr dirty="0"/>
          </a:p>
          <a:p>
            <a:pPr marL="342900" marR="0" lvl="0" indent="-342900" algn="l" rtl="0">
              <a:lnSpc>
                <a:spcPct val="115000"/>
              </a:lnSpc>
              <a:spcBef>
                <a:spcPts val="0"/>
              </a:spcBef>
              <a:spcAft>
                <a:spcPts val="0"/>
              </a:spcAft>
              <a:buClr>
                <a:schemeClr val="lt1"/>
              </a:buClr>
              <a:buSzPts val="2400"/>
              <a:buFont typeface="Arial"/>
              <a:buChar char="•"/>
            </a:pPr>
            <a:r>
              <a:rPr lang="en-US" sz="2400" b="0" i="0" u="none" strike="noStrike" cap="none" dirty="0">
                <a:solidFill>
                  <a:schemeClr val="lt1"/>
                </a:solidFill>
                <a:latin typeface="Arial"/>
                <a:ea typeface="Arial"/>
                <a:cs typeface="Arial"/>
                <a:sym typeface="Arial"/>
              </a:rPr>
              <a:t>Fostering institutional arrangements, linkages, partnerships and networks</a:t>
            </a:r>
            <a:endParaRPr dirty="0"/>
          </a:p>
          <a:p>
            <a:pPr marL="342900" marR="0" lvl="0" indent="-342900" algn="l" rtl="0">
              <a:lnSpc>
                <a:spcPct val="115000"/>
              </a:lnSpc>
              <a:spcBef>
                <a:spcPts val="0"/>
              </a:spcBef>
              <a:spcAft>
                <a:spcPts val="0"/>
              </a:spcAft>
              <a:buClr>
                <a:schemeClr val="lt1"/>
              </a:buClr>
              <a:buSzPts val="2400"/>
              <a:buFont typeface="Arial"/>
              <a:buChar char="•"/>
            </a:pPr>
            <a:r>
              <a:rPr lang="en-US" sz="2400" b="0" i="0" u="none" strike="noStrike" cap="none" dirty="0">
                <a:solidFill>
                  <a:schemeClr val="lt1"/>
                </a:solidFill>
                <a:latin typeface="Arial"/>
                <a:ea typeface="Arial"/>
                <a:cs typeface="Arial"/>
                <a:sym typeface="Arial"/>
              </a:rPr>
              <a:t>Introducing proposals for more detailed studies</a:t>
            </a:r>
            <a:endParaRPr dirty="0"/>
          </a:p>
          <a:p>
            <a:pPr marL="342900" marR="0" lvl="0" indent="-342900" algn="l" rtl="0">
              <a:lnSpc>
                <a:spcPct val="115000"/>
              </a:lnSpc>
              <a:spcBef>
                <a:spcPts val="0"/>
              </a:spcBef>
              <a:spcAft>
                <a:spcPts val="0"/>
              </a:spcAft>
              <a:buClr>
                <a:schemeClr val="lt1"/>
              </a:buClr>
              <a:buSzPts val="2400"/>
              <a:buFont typeface="Arial"/>
              <a:buChar char="•"/>
            </a:pPr>
            <a:r>
              <a:rPr lang="en-US" sz="2400" b="0" i="0" u="none" strike="noStrike" cap="none" dirty="0">
                <a:solidFill>
                  <a:schemeClr val="lt1"/>
                </a:solidFill>
                <a:latin typeface="Arial"/>
                <a:ea typeface="Arial"/>
                <a:cs typeface="Arial"/>
                <a:sym typeface="Arial"/>
              </a:rPr>
              <a:t>Lobby</a:t>
            </a:r>
            <a:r>
              <a:rPr lang="en-US" sz="2400" dirty="0">
                <a:solidFill>
                  <a:schemeClr val="lt1"/>
                </a:solidFill>
              </a:rPr>
              <a:t>ing </a:t>
            </a:r>
            <a:r>
              <a:rPr lang="en-US" sz="2400" b="0" i="0" u="none" strike="noStrike" cap="none" dirty="0">
                <a:solidFill>
                  <a:schemeClr val="lt1"/>
                </a:solidFill>
                <a:latin typeface="Arial"/>
                <a:ea typeface="Arial"/>
                <a:cs typeface="Arial"/>
                <a:sym typeface="Arial"/>
              </a:rPr>
              <a:t>national government for projects and policy changes for disaster prevention and mitigation</a:t>
            </a:r>
            <a:endParaRPr dirty="0"/>
          </a:p>
          <a:p>
            <a:pPr marL="342900" marR="0" lvl="0" indent="-190500" algn="l" rtl="0">
              <a:lnSpc>
                <a:spcPct val="100000"/>
              </a:lnSpc>
              <a:spcBef>
                <a:spcPts val="0"/>
              </a:spcBef>
              <a:spcAft>
                <a:spcPts val="0"/>
              </a:spcAft>
              <a:buClr>
                <a:srgbClr val="000000"/>
              </a:buClr>
              <a:buSzPts val="2400"/>
              <a:buFont typeface="Arial"/>
              <a:buNone/>
            </a:pPr>
            <a:endParaRPr sz="2400" b="0" i="0" u="none" strike="noStrike" cap="none" dirty="0">
              <a:solidFill>
                <a:schemeClr val="lt1"/>
              </a:solidFill>
              <a:latin typeface="Arial"/>
              <a:ea typeface="Arial"/>
              <a:cs typeface="Arial"/>
              <a:sym typeface="Arial"/>
            </a:endParaRPr>
          </a:p>
        </p:txBody>
      </p:sp>
      <p:cxnSp>
        <p:nvCxnSpPr>
          <p:cNvPr id="383" name="Shape 383"/>
          <p:cNvCxnSpPr/>
          <p:nvPr/>
        </p:nvCxnSpPr>
        <p:spPr>
          <a:xfrm>
            <a:off x="609600" y="5857887"/>
            <a:ext cx="10858499" cy="0"/>
          </a:xfrm>
          <a:prstGeom prst="straightConnector1">
            <a:avLst/>
          </a:prstGeom>
          <a:noFill/>
          <a:ln w="12700" cap="flat" cmpd="sng">
            <a:solidFill>
              <a:schemeClr val="lt1"/>
            </a:solidFill>
            <a:prstDash val="dot"/>
            <a:round/>
            <a:headEnd type="none" w="sm" len="sm"/>
            <a:tailEnd type="none" w="sm" len="sm"/>
          </a:ln>
        </p:spPr>
      </p:cxnSp>
      <p:sp>
        <p:nvSpPr>
          <p:cNvPr id="384" name="Shape 384"/>
          <p:cNvSpPr txBox="1"/>
          <p:nvPr/>
        </p:nvSpPr>
        <p:spPr>
          <a:xfrm>
            <a:off x="8552170" y="6003039"/>
            <a:ext cx="3030229" cy="553997"/>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 name="Shape 162" descr="TEARFUND LOGO with ILS- all WHITE.png"/>
          <p:cNvPicPr preferRelativeResize="0"/>
          <p:nvPr/>
        </p:nvPicPr>
        <p:blipFill rotWithShape="1">
          <a:blip r:embed="rId3">
            <a:alphaModFix/>
          </a:blip>
          <a:srcRect r="76868"/>
          <a:stretch/>
        </p:blipFill>
        <p:spPr>
          <a:xfrm>
            <a:off x="609600" y="6073200"/>
            <a:ext cx="1607400" cy="5097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p:nvPr/>
        </p:nvSpPr>
        <p:spPr>
          <a:xfrm>
            <a:off x="731050" y="330975"/>
            <a:ext cx="11030400" cy="88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1000"/>
              </a:spcAft>
              <a:buClr>
                <a:srgbClr val="7A7777"/>
              </a:buClr>
              <a:buSzPts val="3200"/>
              <a:buFont typeface="Arial"/>
              <a:buNone/>
            </a:pPr>
            <a:r>
              <a:rPr lang="en-US" sz="3200">
                <a:solidFill>
                  <a:srgbClr val="7A7777"/>
                </a:solidFill>
              </a:rPr>
              <a:t>4.2 </a:t>
            </a:r>
            <a:r>
              <a:rPr lang="en-US" sz="3200" b="0" i="0" u="none" strike="noStrike" cap="none">
                <a:solidFill>
                  <a:srgbClr val="7A7777"/>
                </a:solidFill>
                <a:latin typeface="Arial"/>
                <a:ea typeface="Arial"/>
                <a:cs typeface="Arial"/>
                <a:sym typeface="Arial"/>
              </a:rPr>
              <a:t>Strengthening of Local DRRM Office </a:t>
            </a:r>
            <a:endParaRPr sz="3200" b="0" i="0" u="none" strike="noStrike" cap="none">
              <a:solidFill>
                <a:srgbClr val="7A7777"/>
              </a:solidFill>
              <a:latin typeface="Arial"/>
              <a:ea typeface="Arial"/>
              <a:cs typeface="Arial"/>
              <a:sym typeface="Arial"/>
            </a:endParaRPr>
          </a:p>
        </p:txBody>
      </p:sp>
      <p:cxnSp>
        <p:nvCxnSpPr>
          <p:cNvPr id="391" name="Shape 391"/>
          <p:cNvCxnSpPr/>
          <p:nvPr/>
        </p:nvCxnSpPr>
        <p:spPr>
          <a:xfrm>
            <a:off x="1338007" y="5919147"/>
            <a:ext cx="9006103" cy="0"/>
          </a:xfrm>
          <a:prstGeom prst="straightConnector1">
            <a:avLst/>
          </a:prstGeom>
          <a:noFill/>
          <a:ln w="12700" cap="flat" cmpd="sng">
            <a:solidFill>
              <a:srgbClr val="7A7777"/>
            </a:solidFill>
            <a:prstDash val="dot"/>
            <a:round/>
            <a:headEnd type="none" w="sm" len="sm"/>
            <a:tailEnd type="none" w="sm" len="sm"/>
          </a:ln>
        </p:spPr>
      </p:cxnSp>
      <p:grpSp>
        <p:nvGrpSpPr>
          <p:cNvPr id="392" name="Shape 392"/>
          <p:cNvGrpSpPr/>
          <p:nvPr/>
        </p:nvGrpSpPr>
        <p:grpSpPr>
          <a:xfrm>
            <a:off x="2760703" y="2051379"/>
            <a:ext cx="6670292" cy="3586539"/>
            <a:chOff x="447" y="159400"/>
            <a:chExt cx="6670292" cy="3586539"/>
          </a:xfrm>
        </p:grpSpPr>
        <p:sp>
          <p:nvSpPr>
            <p:cNvPr id="393" name="Shape 393"/>
            <p:cNvSpPr/>
            <p:nvPr/>
          </p:nvSpPr>
          <p:spPr>
            <a:xfrm>
              <a:off x="3335593" y="2361171"/>
              <a:ext cx="2359957" cy="409579"/>
            </a:xfrm>
            <a:custGeom>
              <a:avLst/>
              <a:gdLst/>
              <a:ahLst/>
              <a:cxnLst/>
              <a:rect l="0" t="0" r="0" b="0"/>
              <a:pathLst>
                <a:path w="120000" h="120000" extrusionOk="0">
                  <a:moveTo>
                    <a:pt x="0" y="0"/>
                  </a:moveTo>
                  <a:lnTo>
                    <a:pt x="0" y="59999"/>
                  </a:lnTo>
                  <a:lnTo>
                    <a:pt x="120000" y="59999"/>
                  </a:lnTo>
                  <a:lnTo>
                    <a:pt x="120000" y="120000"/>
                  </a:lnTo>
                </a:path>
              </a:pathLst>
            </a:custGeom>
            <a:noFill/>
            <a:ln w="25400" cap="flat" cmpd="sng">
              <a:solidFill>
                <a:srgbClr val="3B6495"/>
              </a:solidFill>
              <a:prstDash val="solid"/>
              <a:round/>
              <a:headEnd type="none" w="sm" len="sm"/>
              <a:tailEnd type="none" w="sm" len="sm"/>
            </a:ln>
          </p:spPr>
        </p:sp>
        <p:sp>
          <p:nvSpPr>
            <p:cNvPr id="394" name="Shape 394"/>
            <p:cNvSpPr/>
            <p:nvPr/>
          </p:nvSpPr>
          <p:spPr>
            <a:xfrm>
              <a:off x="3289873" y="2361171"/>
              <a:ext cx="91440" cy="409579"/>
            </a:xfrm>
            <a:custGeom>
              <a:avLst/>
              <a:gdLst/>
              <a:ahLst/>
              <a:cxnLst/>
              <a:rect l="0" t="0" r="0" b="0"/>
              <a:pathLst>
                <a:path w="120000" h="120000" extrusionOk="0">
                  <a:moveTo>
                    <a:pt x="60000" y="0"/>
                  </a:moveTo>
                  <a:lnTo>
                    <a:pt x="60000" y="120000"/>
                  </a:lnTo>
                </a:path>
              </a:pathLst>
            </a:custGeom>
            <a:noFill/>
            <a:ln w="25400" cap="flat" cmpd="sng">
              <a:solidFill>
                <a:srgbClr val="3B6495"/>
              </a:solidFill>
              <a:prstDash val="solid"/>
              <a:round/>
              <a:headEnd type="none" w="sm" len="sm"/>
              <a:tailEnd type="none" w="sm" len="sm"/>
            </a:ln>
          </p:spPr>
        </p:sp>
        <p:sp>
          <p:nvSpPr>
            <p:cNvPr id="395" name="Shape 395"/>
            <p:cNvSpPr/>
            <p:nvPr/>
          </p:nvSpPr>
          <p:spPr>
            <a:xfrm>
              <a:off x="975636" y="2361171"/>
              <a:ext cx="2359957" cy="409579"/>
            </a:xfrm>
            <a:custGeom>
              <a:avLst/>
              <a:gdLst/>
              <a:ahLst/>
              <a:cxnLst/>
              <a:rect l="0" t="0" r="0" b="0"/>
              <a:pathLst>
                <a:path w="120000" h="120000" extrusionOk="0">
                  <a:moveTo>
                    <a:pt x="120000" y="0"/>
                  </a:moveTo>
                  <a:lnTo>
                    <a:pt x="120000" y="59999"/>
                  </a:lnTo>
                  <a:lnTo>
                    <a:pt x="0" y="59999"/>
                  </a:lnTo>
                  <a:lnTo>
                    <a:pt x="0" y="120000"/>
                  </a:lnTo>
                </a:path>
              </a:pathLst>
            </a:custGeom>
            <a:noFill/>
            <a:ln w="25400" cap="flat" cmpd="sng">
              <a:solidFill>
                <a:srgbClr val="3B6495"/>
              </a:solidFill>
              <a:prstDash val="solid"/>
              <a:round/>
              <a:headEnd type="none" w="sm" len="sm"/>
              <a:tailEnd type="none" w="sm" len="sm"/>
            </a:ln>
          </p:spPr>
        </p:sp>
        <p:sp>
          <p:nvSpPr>
            <p:cNvPr id="396" name="Shape 396"/>
            <p:cNvSpPr/>
            <p:nvPr/>
          </p:nvSpPr>
          <p:spPr>
            <a:xfrm>
              <a:off x="2360405" y="1385982"/>
              <a:ext cx="1950377" cy="975188"/>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7" name="Shape 397"/>
            <p:cNvSpPr txBox="1"/>
            <p:nvPr/>
          </p:nvSpPr>
          <p:spPr>
            <a:xfrm>
              <a:off x="2360405" y="1385982"/>
              <a:ext cx="1950377" cy="975188"/>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Arial"/>
                <a:buNone/>
              </a:pPr>
              <a:r>
                <a:rPr lang="en-US" sz="2200" b="0" i="0" u="none" strike="noStrike" cap="none">
                  <a:solidFill>
                    <a:schemeClr val="lt1"/>
                  </a:solidFill>
                  <a:latin typeface="Arial"/>
                  <a:ea typeface="Arial"/>
                  <a:cs typeface="Arial"/>
                  <a:sym typeface="Arial"/>
                </a:rPr>
                <a:t>Local DRRM Officer</a:t>
              </a:r>
              <a:endParaRPr/>
            </a:p>
          </p:txBody>
        </p:sp>
        <p:sp>
          <p:nvSpPr>
            <p:cNvPr id="398" name="Shape 398"/>
            <p:cNvSpPr/>
            <p:nvPr/>
          </p:nvSpPr>
          <p:spPr>
            <a:xfrm>
              <a:off x="447" y="2770751"/>
              <a:ext cx="1950377" cy="975188"/>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9" name="Shape 399"/>
            <p:cNvSpPr txBox="1"/>
            <p:nvPr/>
          </p:nvSpPr>
          <p:spPr>
            <a:xfrm>
              <a:off x="447" y="2770751"/>
              <a:ext cx="1950377" cy="975188"/>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Arial"/>
                <a:buNone/>
              </a:pPr>
              <a:r>
                <a:rPr lang="en-US" sz="2200" b="0" i="0" u="none" strike="noStrike" cap="none">
                  <a:solidFill>
                    <a:schemeClr val="lt1"/>
                  </a:solidFill>
                  <a:latin typeface="Arial"/>
                  <a:ea typeface="Arial"/>
                  <a:cs typeface="Arial"/>
                  <a:sym typeface="Arial"/>
                </a:rPr>
                <a:t>Training Division</a:t>
              </a:r>
              <a:endParaRPr/>
            </a:p>
          </p:txBody>
        </p:sp>
        <p:sp>
          <p:nvSpPr>
            <p:cNvPr id="400" name="Shape 400"/>
            <p:cNvSpPr/>
            <p:nvPr/>
          </p:nvSpPr>
          <p:spPr>
            <a:xfrm>
              <a:off x="2360405" y="2770751"/>
              <a:ext cx="1950377" cy="975188"/>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1" name="Shape 401"/>
            <p:cNvSpPr txBox="1"/>
            <p:nvPr/>
          </p:nvSpPr>
          <p:spPr>
            <a:xfrm>
              <a:off x="2360405" y="2770751"/>
              <a:ext cx="1950377" cy="975188"/>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Arial"/>
                <a:buNone/>
              </a:pPr>
              <a:r>
                <a:rPr lang="en-US" sz="2200" b="0" i="0" u="none" strike="noStrike" cap="none">
                  <a:solidFill>
                    <a:schemeClr val="lt1"/>
                  </a:solidFill>
                  <a:latin typeface="Arial"/>
                  <a:ea typeface="Arial"/>
                  <a:cs typeface="Arial"/>
                  <a:sym typeface="Arial"/>
                </a:rPr>
                <a:t>Operations and Early Warning Division</a:t>
              </a:r>
              <a:endParaRPr/>
            </a:p>
          </p:txBody>
        </p:sp>
        <p:sp>
          <p:nvSpPr>
            <p:cNvPr id="402" name="Shape 402"/>
            <p:cNvSpPr/>
            <p:nvPr/>
          </p:nvSpPr>
          <p:spPr>
            <a:xfrm>
              <a:off x="4720362" y="2770751"/>
              <a:ext cx="1950377" cy="975188"/>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3" name="Shape 403"/>
            <p:cNvSpPr txBox="1"/>
            <p:nvPr/>
          </p:nvSpPr>
          <p:spPr>
            <a:xfrm>
              <a:off x="4720362" y="2770751"/>
              <a:ext cx="1950377" cy="975188"/>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Arial"/>
                <a:buNone/>
              </a:pPr>
              <a:r>
                <a:rPr lang="en-US" sz="2200" b="0" i="0" u="none" strike="noStrike" cap="none">
                  <a:solidFill>
                    <a:schemeClr val="lt1"/>
                  </a:solidFill>
                  <a:latin typeface="Arial"/>
                  <a:ea typeface="Arial"/>
                  <a:cs typeface="Arial"/>
                  <a:sym typeface="Arial"/>
                </a:rPr>
                <a:t>Research and Planning Division</a:t>
              </a:r>
              <a:endParaRPr/>
            </a:p>
          </p:txBody>
        </p:sp>
        <p:sp>
          <p:nvSpPr>
            <p:cNvPr id="404" name="Shape 404"/>
            <p:cNvSpPr/>
            <p:nvPr/>
          </p:nvSpPr>
          <p:spPr>
            <a:xfrm>
              <a:off x="2360405" y="159400"/>
              <a:ext cx="1950377" cy="975188"/>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5" name="Shape 405"/>
            <p:cNvSpPr txBox="1"/>
            <p:nvPr/>
          </p:nvSpPr>
          <p:spPr>
            <a:xfrm>
              <a:off x="2360405" y="159400"/>
              <a:ext cx="1950377" cy="975188"/>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Arial"/>
                <a:buNone/>
              </a:pPr>
              <a:r>
                <a:rPr lang="en-US" sz="2200" b="0" i="0" u="none" strike="noStrike" cap="none">
                  <a:solidFill>
                    <a:schemeClr val="lt1"/>
                  </a:solidFill>
                  <a:latin typeface="Arial"/>
                  <a:ea typeface="Arial"/>
                  <a:cs typeface="Arial"/>
                  <a:sym typeface="Arial"/>
                </a:rPr>
                <a:t>Local Chief Executive</a:t>
              </a:r>
              <a:endParaRPr/>
            </a:p>
          </p:txBody>
        </p:sp>
      </p:grpSp>
      <p:grpSp>
        <p:nvGrpSpPr>
          <p:cNvPr id="406" name="Shape 406"/>
          <p:cNvGrpSpPr/>
          <p:nvPr/>
        </p:nvGrpSpPr>
        <p:grpSpPr>
          <a:xfrm>
            <a:off x="730902" y="4632848"/>
            <a:ext cx="1824990" cy="1026913"/>
            <a:chOff x="2875855" y="0"/>
            <a:chExt cx="2376289" cy="1188144"/>
          </a:xfrm>
        </p:grpSpPr>
        <p:sp>
          <p:nvSpPr>
            <p:cNvPr id="407" name="Shape 407"/>
            <p:cNvSpPr/>
            <p:nvPr/>
          </p:nvSpPr>
          <p:spPr>
            <a:xfrm>
              <a:off x="2875855" y="0"/>
              <a:ext cx="2376289" cy="1188144"/>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8" name="Shape 408"/>
            <p:cNvSpPr txBox="1"/>
            <p:nvPr/>
          </p:nvSpPr>
          <p:spPr>
            <a:xfrm>
              <a:off x="2875855" y="0"/>
              <a:ext cx="2376289" cy="118814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Arial"/>
                <a:buNone/>
              </a:pPr>
              <a:r>
                <a:rPr lang="en-US" sz="2200">
                  <a:solidFill>
                    <a:schemeClr val="lt1"/>
                  </a:solidFill>
                </a:rPr>
                <a:t>Administrative</a:t>
              </a:r>
              <a:r>
                <a:rPr lang="en-US" sz="2200" b="0" i="0" u="none" strike="noStrike" cap="none">
                  <a:solidFill>
                    <a:schemeClr val="lt1"/>
                  </a:solidFill>
                  <a:latin typeface="Arial"/>
                  <a:ea typeface="Arial"/>
                  <a:cs typeface="Arial"/>
                  <a:sym typeface="Arial"/>
                </a:rPr>
                <a:t> Division</a:t>
              </a:r>
              <a:endParaRPr/>
            </a:p>
          </p:txBody>
        </p:sp>
      </p:grpSp>
      <p:grpSp>
        <p:nvGrpSpPr>
          <p:cNvPr id="409" name="Shape 409"/>
          <p:cNvGrpSpPr/>
          <p:nvPr/>
        </p:nvGrpSpPr>
        <p:grpSpPr>
          <a:xfrm>
            <a:off x="9905953" y="4632848"/>
            <a:ext cx="1855644" cy="1026913"/>
            <a:chOff x="2875855" y="0"/>
            <a:chExt cx="2376289" cy="1188144"/>
          </a:xfrm>
        </p:grpSpPr>
        <p:sp>
          <p:nvSpPr>
            <p:cNvPr id="410" name="Shape 410"/>
            <p:cNvSpPr/>
            <p:nvPr/>
          </p:nvSpPr>
          <p:spPr>
            <a:xfrm>
              <a:off x="2875855" y="0"/>
              <a:ext cx="2376289" cy="1188144"/>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1" name="Shape 411"/>
            <p:cNvSpPr txBox="1"/>
            <p:nvPr/>
          </p:nvSpPr>
          <p:spPr>
            <a:xfrm>
              <a:off x="2875855" y="0"/>
              <a:ext cx="2376289" cy="118814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Arial"/>
                <a:buNone/>
              </a:pPr>
              <a:r>
                <a:rPr lang="en-US" sz="2200" b="0" i="0" u="none" strike="noStrike" cap="none">
                  <a:solidFill>
                    <a:schemeClr val="lt1"/>
                  </a:solidFill>
                  <a:latin typeface="Arial"/>
                  <a:ea typeface="Arial"/>
                  <a:cs typeface="Arial"/>
                  <a:sym typeface="Arial"/>
                </a:rPr>
                <a:t>Logistics Division</a:t>
              </a:r>
              <a:endParaRPr/>
            </a:p>
          </p:txBody>
        </p:sp>
      </p:grpSp>
      <p:cxnSp>
        <p:nvCxnSpPr>
          <p:cNvPr id="412" name="Shape 412"/>
          <p:cNvCxnSpPr/>
          <p:nvPr/>
        </p:nvCxnSpPr>
        <p:spPr>
          <a:xfrm rot="10800000">
            <a:off x="10833780" y="4468925"/>
            <a:ext cx="0" cy="228600"/>
          </a:xfrm>
          <a:prstGeom prst="straightConnector1">
            <a:avLst/>
          </a:prstGeom>
          <a:noFill/>
          <a:ln w="28575" cap="flat" cmpd="sng">
            <a:solidFill>
              <a:srgbClr val="4A7DBA"/>
            </a:solidFill>
            <a:prstDash val="solid"/>
            <a:round/>
            <a:headEnd type="none" w="sm" len="sm"/>
            <a:tailEnd type="none" w="sm" len="sm"/>
          </a:ln>
        </p:spPr>
      </p:cxnSp>
      <p:cxnSp>
        <p:nvCxnSpPr>
          <p:cNvPr id="413" name="Shape 413"/>
          <p:cNvCxnSpPr/>
          <p:nvPr/>
        </p:nvCxnSpPr>
        <p:spPr>
          <a:xfrm rot="10800000">
            <a:off x="6096000" y="2606040"/>
            <a:ext cx="0" cy="228600"/>
          </a:xfrm>
          <a:prstGeom prst="straightConnector1">
            <a:avLst/>
          </a:prstGeom>
          <a:noFill/>
          <a:ln w="28575" cap="flat" cmpd="sng">
            <a:solidFill>
              <a:srgbClr val="4A7DBA"/>
            </a:solidFill>
            <a:prstDash val="solid"/>
            <a:round/>
            <a:headEnd type="none" w="sm" len="sm"/>
            <a:tailEnd type="none" w="sm" len="sm"/>
          </a:ln>
        </p:spPr>
      </p:cxnSp>
      <p:cxnSp>
        <p:nvCxnSpPr>
          <p:cNvPr id="414" name="Shape 414"/>
          <p:cNvCxnSpPr>
            <a:endCxn id="405" idx="2"/>
          </p:cNvCxnSpPr>
          <p:nvPr/>
        </p:nvCxnSpPr>
        <p:spPr>
          <a:xfrm rot="10800000">
            <a:off x="6095850" y="3026567"/>
            <a:ext cx="0" cy="263700"/>
          </a:xfrm>
          <a:prstGeom prst="straightConnector1">
            <a:avLst/>
          </a:prstGeom>
          <a:noFill/>
          <a:ln w="28575" cap="flat" cmpd="sng">
            <a:solidFill>
              <a:srgbClr val="4A7DBA"/>
            </a:solidFill>
            <a:prstDash val="solid"/>
            <a:round/>
            <a:headEnd type="none" w="sm" len="sm"/>
            <a:tailEnd type="none" w="sm" len="sm"/>
          </a:ln>
        </p:spPr>
      </p:cxnSp>
      <p:cxnSp>
        <p:nvCxnSpPr>
          <p:cNvPr id="415" name="Shape 415"/>
          <p:cNvCxnSpPr/>
          <p:nvPr/>
        </p:nvCxnSpPr>
        <p:spPr>
          <a:xfrm rot="10800000">
            <a:off x="1643410" y="4468925"/>
            <a:ext cx="0" cy="381000"/>
          </a:xfrm>
          <a:prstGeom prst="straightConnector1">
            <a:avLst/>
          </a:prstGeom>
          <a:noFill/>
          <a:ln w="28575" cap="flat" cmpd="sng">
            <a:solidFill>
              <a:srgbClr val="4A7DBA"/>
            </a:solidFill>
            <a:prstDash val="solid"/>
            <a:round/>
            <a:headEnd type="none" w="sm" len="sm"/>
            <a:tailEnd type="none" w="sm" len="sm"/>
          </a:ln>
        </p:spPr>
      </p:cxnSp>
      <p:cxnSp>
        <p:nvCxnSpPr>
          <p:cNvPr id="416" name="Shape 416"/>
          <p:cNvCxnSpPr/>
          <p:nvPr/>
        </p:nvCxnSpPr>
        <p:spPr>
          <a:xfrm>
            <a:off x="1661160" y="4468925"/>
            <a:ext cx="2072700" cy="0"/>
          </a:xfrm>
          <a:prstGeom prst="straightConnector1">
            <a:avLst/>
          </a:prstGeom>
          <a:noFill/>
          <a:ln w="28575" cap="flat" cmpd="sng">
            <a:solidFill>
              <a:srgbClr val="4A7DBA"/>
            </a:solidFill>
            <a:prstDash val="solid"/>
            <a:round/>
            <a:headEnd type="none" w="sm" len="sm"/>
            <a:tailEnd type="none" w="sm" len="sm"/>
          </a:ln>
        </p:spPr>
      </p:cxnSp>
      <p:cxnSp>
        <p:nvCxnSpPr>
          <p:cNvPr id="417" name="Shape 417"/>
          <p:cNvCxnSpPr/>
          <p:nvPr/>
        </p:nvCxnSpPr>
        <p:spPr>
          <a:xfrm>
            <a:off x="8395374" y="4468915"/>
            <a:ext cx="2455500" cy="0"/>
          </a:xfrm>
          <a:prstGeom prst="straightConnector1">
            <a:avLst/>
          </a:prstGeom>
          <a:noFill/>
          <a:ln w="28575" cap="flat" cmpd="sng">
            <a:solidFill>
              <a:srgbClr val="4A7DBA"/>
            </a:solidFill>
            <a:prstDash val="solid"/>
            <a:round/>
            <a:headEnd type="none" w="sm" len="sm"/>
            <a:tailEnd type="none" w="sm" len="sm"/>
          </a:ln>
        </p:spPr>
      </p:cxnSp>
      <p:sp>
        <p:nvSpPr>
          <p:cNvPr id="418" name="Shape 418"/>
          <p:cNvSpPr txBox="1"/>
          <p:nvPr/>
        </p:nvSpPr>
        <p:spPr>
          <a:xfrm>
            <a:off x="731050" y="1099900"/>
            <a:ext cx="11030400" cy="10947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2200">
                <a:solidFill>
                  <a:srgbClr val="7A7777"/>
                </a:solidFill>
              </a:rPr>
              <a:t>An organisational chart should be created to delineate hierarchy and responsibilities in implementing different tasks identified in the disaster risk reduction plan</a:t>
            </a:r>
            <a:endParaRPr sz="2200">
              <a:solidFill>
                <a:srgbClr val="7A7777"/>
              </a:solidFill>
            </a:endParaRPr>
          </a:p>
        </p:txBody>
      </p:sp>
      <p:pic>
        <p:nvPicPr>
          <p:cNvPr id="32"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5" name="Shape 425"/>
          <p:cNvSpPr txBox="1"/>
          <p:nvPr/>
        </p:nvSpPr>
        <p:spPr>
          <a:xfrm>
            <a:off x="609575" y="383701"/>
            <a:ext cx="10972800" cy="104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1000"/>
              </a:spcAft>
              <a:buClr>
                <a:srgbClr val="7A7777"/>
              </a:buClr>
              <a:buSzPts val="3200"/>
              <a:buFont typeface="Arial"/>
              <a:buNone/>
            </a:pPr>
            <a:r>
              <a:rPr lang="en-US" sz="3200">
                <a:solidFill>
                  <a:srgbClr val="7A7777"/>
                </a:solidFill>
              </a:rPr>
              <a:t>4.3 </a:t>
            </a:r>
            <a:r>
              <a:rPr lang="en-US" sz="3200" b="0" i="0" u="none" strike="noStrike" cap="none">
                <a:solidFill>
                  <a:srgbClr val="7A7777"/>
                </a:solidFill>
                <a:latin typeface="Arial"/>
                <a:ea typeface="Arial"/>
                <a:cs typeface="Arial"/>
                <a:sym typeface="Arial"/>
              </a:rPr>
              <a:t>Ensuring Guidance from Other Government Plans</a:t>
            </a:r>
            <a:endParaRPr sz="3200" b="0" i="0" u="none" strike="noStrike" cap="none">
              <a:solidFill>
                <a:srgbClr val="7A7777"/>
              </a:solidFill>
              <a:latin typeface="Arial"/>
              <a:ea typeface="Arial"/>
              <a:cs typeface="Arial"/>
              <a:sym typeface="Arial"/>
            </a:endParaRPr>
          </a:p>
        </p:txBody>
      </p:sp>
      <p:cxnSp>
        <p:nvCxnSpPr>
          <p:cNvPr id="426" name="Shape 426"/>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pic>
        <p:nvPicPr>
          <p:cNvPr id="427" name="Shape 427"/>
          <p:cNvPicPr preferRelativeResize="0"/>
          <p:nvPr/>
        </p:nvPicPr>
        <p:blipFill rotWithShape="1">
          <a:blip r:embed="rId3">
            <a:alphaModFix/>
          </a:blip>
          <a:srcRect/>
          <a:stretch/>
        </p:blipFill>
        <p:spPr>
          <a:xfrm>
            <a:off x="2910840" y="1153996"/>
            <a:ext cx="3219450" cy="4210050"/>
          </a:xfrm>
          <a:prstGeom prst="rect">
            <a:avLst/>
          </a:prstGeom>
          <a:noFill/>
          <a:ln>
            <a:noFill/>
          </a:ln>
        </p:spPr>
      </p:pic>
      <p:pic>
        <p:nvPicPr>
          <p:cNvPr id="428" name="Shape 428"/>
          <p:cNvPicPr preferRelativeResize="0"/>
          <p:nvPr/>
        </p:nvPicPr>
        <p:blipFill rotWithShape="1">
          <a:blip r:embed="rId4">
            <a:alphaModFix/>
          </a:blip>
          <a:srcRect b="3861"/>
          <a:stretch/>
        </p:blipFill>
        <p:spPr>
          <a:xfrm>
            <a:off x="6263640" y="1153996"/>
            <a:ext cx="2865120" cy="4210050"/>
          </a:xfrm>
          <a:prstGeom prst="rect">
            <a:avLst/>
          </a:prstGeom>
          <a:noFill/>
          <a:ln>
            <a:noFill/>
          </a:ln>
        </p:spPr>
      </p:pic>
      <p:sp>
        <p:nvSpPr>
          <p:cNvPr id="429" name="Shape 429"/>
          <p:cNvSpPr txBox="1"/>
          <p:nvPr/>
        </p:nvSpPr>
        <p:spPr>
          <a:xfrm>
            <a:off x="479966" y="5398237"/>
            <a:ext cx="5650324" cy="7623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300" b="0" i="1" u="none" strike="noStrike" cap="none">
                <a:solidFill>
                  <a:srgbClr val="000000"/>
                </a:solidFill>
                <a:latin typeface="Arial"/>
                <a:ea typeface="Arial"/>
                <a:cs typeface="Arial"/>
                <a:sym typeface="Arial"/>
              </a:rPr>
              <a:t>Office of Civil Defense, 2011</a:t>
            </a:r>
            <a:endParaRPr sz="1400" b="0" i="1" u="none" strike="noStrike" cap="none">
              <a:solidFill>
                <a:srgbClr val="000000"/>
              </a:solidFill>
              <a:latin typeface="Arial"/>
              <a:ea typeface="Arial"/>
              <a:cs typeface="Arial"/>
              <a:sym typeface="Arial"/>
            </a:endParaRPr>
          </a:p>
        </p:txBody>
      </p:sp>
      <p:sp>
        <p:nvSpPr>
          <p:cNvPr id="430" name="Shape 430"/>
          <p:cNvSpPr txBox="1"/>
          <p:nvPr/>
        </p:nvSpPr>
        <p:spPr>
          <a:xfrm>
            <a:off x="3434762" y="5372041"/>
            <a:ext cx="5650324" cy="7623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300" b="0" i="1" u="none" strike="noStrike" cap="none">
                <a:solidFill>
                  <a:srgbClr val="000000"/>
                </a:solidFill>
                <a:latin typeface="Arial"/>
                <a:ea typeface="Arial"/>
                <a:cs typeface="Arial"/>
                <a:sym typeface="Arial"/>
              </a:rPr>
              <a:t>Housing and Land Use </a:t>
            </a:r>
            <a:endParaRPr/>
          </a:p>
          <a:p>
            <a:pPr marL="0" marR="0" lvl="0" indent="0" algn="r" rtl="0">
              <a:lnSpc>
                <a:spcPct val="100000"/>
              </a:lnSpc>
              <a:spcBef>
                <a:spcPts val="0"/>
              </a:spcBef>
              <a:spcAft>
                <a:spcPts val="0"/>
              </a:spcAft>
              <a:buClr>
                <a:srgbClr val="000000"/>
              </a:buClr>
              <a:buSzPts val="1100"/>
              <a:buFont typeface="Arial"/>
              <a:buNone/>
            </a:pPr>
            <a:r>
              <a:rPr lang="en-US" sz="1300" b="0" i="1" u="none" strike="noStrike" cap="none">
                <a:solidFill>
                  <a:srgbClr val="000000"/>
                </a:solidFill>
                <a:latin typeface="Arial"/>
                <a:ea typeface="Arial"/>
                <a:cs typeface="Arial"/>
                <a:sym typeface="Arial"/>
              </a:rPr>
              <a:t>Regulatory Board, 2015</a:t>
            </a:r>
            <a:endParaRPr sz="1400" b="0" i="1" u="none" strike="noStrike" cap="none">
              <a:solidFill>
                <a:srgbClr val="000000"/>
              </a:solidFill>
              <a:latin typeface="Arial"/>
              <a:ea typeface="Arial"/>
              <a:cs typeface="Arial"/>
              <a:sym typeface="Arial"/>
            </a:endParaRPr>
          </a:p>
        </p:txBody>
      </p:sp>
      <p:pic>
        <p:nvPicPr>
          <p:cNvPr id="10" name="Shape 94" descr="TEARFUND LOGO with ILS.png"/>
          <p:cNvPicPr preferRelativeResize="0"/>
          <p:nvPr/>
        </p:nvPicPr>
        <p:blipFill rotWithShape="1">
          <a:blip r:embed="rId5">
            <a:alphaModFix/>
          </a:blip>
          <a:srcRect r="77188"/>
          <a:stretch/>
        </p:blipFill>
        <p:spPr>
          <a:xfrm>
            <a:off x="609600" y="6072375"/>
            <a:ext cx="1582200" cy="5013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7" name="Shape 437"/>
          <p:cNvSpPr txBox="1"/>
          <p:nvPr/>
        </p:nvSpPr>
        <p:spPr>
          <a:xfrm>
            <a:off x="551975" y="383700"/>
            <a:ext cx="11030400" cy="92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1000"/>
              </a:spcAft>
              <a:buClr>
                <a:srgbClr val="7A7777"/>
              </a:buClr>
              <a:buSzPts val="3200"/>
              <a:buFont typeface="Arial"/>
              <a:buNone/>
            </a:pPr>
            <a:r>
              <a:rPr lang="en-US" sz="3200">
                <a:solidFill>
                  <a:srgbClr val="7A7777"/>
                </a:solidFill>
              </a:rPr>
              <a:t>4.4 </a:t>
            </a:r>
            <a:r>
              <a:rPr lang="en-US" sz="3200" b="0" i="0" u="none" strike="noStrike" cap="none">
                <a:solidFill>
                  <a:srgbClr val="7A7777"/>
                </a:solidFill>
                <a:latin typeface="Arial"/>
                <a:ea typeface="Arial"/>
                <a:cs typeface="Arial"/>
                <a:sym typeface="Arial"/>
              </a:rPr>
              <a:t>Declaring the State of Emergency</a:t>
            </a:r>
            <a:endParaRPr sz="3200" b="0" i="0" u="none" strike="noStrike" cap="none">
              <a:solidFill>
                <a:srgbClr val="7A7777"/>
              </a:solidFill>
              <a:latin typeface="Arial"/>
              <a:ea typeface="Arial"/>
              <a:cs typeface="Arial"/>
              <a:sym typeface="Arial"/>
            </a:endParaRPr>
          </a:p>
        </p:txBody>
      </p:sp>
      <p:cxnSp>
        <p:nvCxnSpPr>
          <p:cNvPr id="438" name="Shape 438"/>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sp>
        <p:nvSpPr>
          <p:cNvPr id="439" name="Shape 439"/>
          <p:cNvSpPr/>
          <p:nvPr/>
        </p:nvSpPr>
        <p:spPr>
          <a:xfrm>
            <a:off x="900725" y="1175924"/>
            <a:ext cx="10534800" cy="4120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7A7777"/>
              </a:buClr>
              <a:buSzPts val="2200"/>
              <a:buFont typeface="Arial"/>
              <a:buNone/>
            </a:pPr>
            <a:r>
              <a:rPr lang="en-US" sz="2200" dirty="0">
                <a:solidFill>
                  <a:srgbClr val="7A7777"/>
                </a:solidFill>
              </a:rPr>
              <a:t>“...</a:t>
            </a:r>
            <a:r>
              <a:rPr lang="en-US" sz="2200" b="0" i="0" u="none" strike="noStrike" cap="none" dirty="0">
                <a:solidFill>
                  <a:srgbClr val="7A7777"/>
                </a:solidFill>
                <a:latin typeface="Arial"/>
                <a:ea typeface="Arial"/>
                <a:cs typeface="Arial"/>
                <a:sym typeface="Arial"/>
              </a:rPr>
              <a:t>a condition involving mass casualty and/or major damages to property, disruption of means of livelihoods, roads and normal way of life of people in the affected areas as a result of the occurrence of natural or human-induced hazard</a:t>
            </a:r>
            <a:r>
              <a:rPr lang="en-US" sz="2200" dirty="0">
                <a:solidFill>
                  <a:srgbClr val="7A7777"/>
                </a:solidFill>
              </a:rPr>
              <a:t>”</a:t>
            </a:r>
            <a:endParaRPr dirty="0"/>
          </a:p>
          <a:p>
            <a:pPr marL="457200" marR="0" lvl="0" indent="-368300" algn="r" rtl="0">
              <a:lnSpc>
                <a:spcPct val="115000"/>
              </a:lnSpc>
              <a:spcBef>
                <a:spcPts val="0"/>
              </a:spcBef>
              <a:spcAft>
                <a:spcPts val="0"/>
              </a:spcAft>
              <a:buClr>
                <a:srgbClr val="7A7777"/>
              </a:buClr>
              <a:buSzPts val="2200"/>
              <a:buFont typeface="Arial"/>
              <a:buChar char="-"/>
            </a:pPr>
            <a:r>
              <a:rPr lang="en-US" sz="2200" b="0" i="1" u="none" strike="noStrike" cap="none" dirty="0">
                <a:solidFill>
                  <a:srgbClr val="7A7777"/>
                </a:solidFill>
                <a:latin typeface="Arial"/>
                <a:ea typeface="Arial"/>
                <a:cs typeface="Arial"/>
                <a:sym typeface="Arial"/>
              </a:rPr>
              <a:t>Philippine </a:t>
            </a:r>
            <a:r>
              <a:rPr lang="en-US" sz="2200" i="1" dirty="0">
                <a:solidFill>
                  <a:srgbClr val="7A7777"/>
                </a:solidFill>
              </a:rPr>
              <a:t>Disaster Risk Reduction &amp; Management </a:t>
            </a:r>
            <a:r>
              <a:rPr lang="en-US" sz="2200" b="0" i="1" u="none" strike="noStrike" cap="none" dirty="0">
                <a:solidFill>
                  <a:srgbClr val="7A7777"/>
                </a:solidFill>
                <a:latin typeface="Arial"/>
                <a:ea typeface="Arial"/>
                <a:cs typeface="Arial"/>
                <a:sym typeface="Arial"/>
              </a:rPr>
              <a:t>Act </a:t>
            </a:r>
            <a:r>
              <a:rPr lang="en-US" sz="2200" i="1" dirty="0">
                <a:solidFill>
                  <a:srgbClr val="7A7777"/>
                </a:solidFill>
              </a:rPr>
              <a:t>(</a:t>
            </a:r>
            <a:r>
              <a:rPr lang="en-US" sz="2200" b="0" i="1" u="none" strike="noStrike" cap="none" dirty="0">
                <a:solidFill>
                  <a:srgbClr val="7A7777"/>
                </a:solidFill>
                <a:latin typeface="Arial"/>
                <a:ea typeface="Arial"/>
                <a:cs typeface="Arial"/>
                <a:sym typeface="Arial"/>
              </a:rPr>
              <a:t>2010)</a:t>
            </a:r>
            <a:endParaRPr dirty="0"/>
          </a:p>
          <a:p>
            <a:pPr marL="0" marR="0" lvl="0" indent="0" algn="r" rtl="0">
              <a:lnSpc>
                <a:spcPct val="115000"/>
              </a:lnSpc>
              <a:spcBef>
                <a:spcPts val="0"/>
              </a:spcBef>
              <a:spcAft>
                <a:spcPts val="0"/>
              </a:spcAft>
              <a:buClr>
                <a:srgbClr val="000000"/>
              </a:buClr>
              <a:buSzPts val="2200"/>
              <a:buFont typeface="Arial"/>
              <a:buNone/>
            </a:pPr>
            <a:endParaRPr sz="2200" b="0" i="1" u="none" strike="noStrike" cap="none" dirty="0">
              <a:solidFill>
                <a:srgbClr val="7A7777"/>
              </a:solidFill>
              <a:latin typeface="Arial"/>
              <a:ea typeface="Arial"/>
              <a:cs typeface="Arial"/>
              <a:sym typeface="Arial"/>
            </a:endParaRPr>
          </a:p>
          <a:p>
            <a:pPr marL="457200" marR="0" lvl="0" indent="-368300" algn="l" rtl="0">
              <a:lnSpc>
                <a:spcPct val="115000"/>
              </a:lnSpc>
              <a:spcBef>
                <a:spcPts val="0"/>
              </a:spcBef>
              <a:spcAft>
                <a:spcPts val="0"/>
              </a:spcAft>
              <a:buClr>
                <a:srgbClr val="7A7777"/>
              </a:buClr>
              <a:buSzPts val="2200"/>
              <a:buFont typeface="Arial"/>
              <a:buChar char="●"/>
            </a:pPr>
            <a:r>
              <a:rPr lang="en-US" sz="2200" b="0" i="0" u="none" strike="noStrike" cap="none" dirty="0">
                <a:solidFill>
                  <a:srgbClr val="7A7777"/>
                </a:solidFill>
                <a:latin typeface="Arial"/>
                <a:ea typeface="Arial"/>
                <a:cs typeface="Arial"/>
                <a:sym typeface="Arial"/>
              </a:rPr>
              <a:t>Declared by the local government council based on the recommendation of the local </a:t>
            </a:r>
            <a:r>
              <a:rPr lang="en-US" sz="2200" dirty="0">
                <a:solidFill>
                  <a:srgbClr val="7A7777"/>
                </a:solidFill>
              </a:rPr>
              <a:t>disaster risk reduction and management </a:t>
            </a:r>
            <a:r>
              <a:rPr lang="en-US" sz="2200" b="0" i="0" u="none" strike="noStrike" cap="none" dirty="0">
                <a:solidFill>
                  <a:srgbClr val="7A7777"/>
                </a:solidFill>
                <a:latin typeface="Arial"/>
                <a:ea typeface="Arial"/>
                <a:cs typeface="Arial"/>
                <a:sym typeface="Arial"/>
              </a:rPr>
              <a:t>office</a:t>
            </a:r>
            <a:endParaRPr sz="2200" b="0" i="0" u="none" strike="noStrike" cap="none" dirty="0">
              <a:solidFill>
                <a:srgbClr val="7A7777"/>
              </a:solidFill>
              <a:latin typeface="Arial"/>
              <a:ea typeface="Arial"/>
              <a:cs typeface="Arial"/>
              <a:sym typeface="Arial"/>
            </a:endParaRPr>
          </a:p>
          <a:p>
            <a:pPr marL="457200" marR="0" lvl="0" indent="-368300" algn="l" rtl="0">
              <a:lnSpc>
                <a:spcPct val="115000"/>
              </a:lnSpc>
              <a:spcBef>
                <a:spcPts val="0"/>
              </a:spcBef>
              <a:spcAft>
                <a:spcPts val="0"/>
              </a:spcAft>
              <a:buClr>
                <a:srgbClr val="7A7777"/>
              </a:buClr>
              <a:buSzPts val="2200"/>
              <a:buFont typeface="Arial"/>
              <a:buChar char="●"/>
            </a:pPr>
            <a:r>
              <a:rPr lang="en-US" sz="2200" b="0" i="0" u="none" strike="noStrike" cap="none" dirty="0">
                <a:solidFill>
                  <a:srgbClr val="7A7777"/>
                </a:solidFill>
                <a:latin typeface="Arial"/>
                <a:ea typeface="Arial"/>
                <a:cs typeface="Arial"/>
                <a:sym typeface="Arial"/>
              </a:rPr>
              <a:t>Triggers remedial measures such as imposition of price ceiling on basic necessities and prime commodities, programming of funds for the repair of public infrastructure and facilities, granting of no-interest loans to affected sectors</a:t>
            </a:r>
            <a:r>
              <a:rPr lang="en-US" sz="2200" dirty="0">
                <a:solidFill>
                  <a:srgbClr val="7A7777"/>
                </a:solidFill>
              </a:rPr>
              <a:t> </a:t>
            </a:r>
            <a:r>
              <a:rPr lang="en-US" sz="2200" dirty="0" err="1">
                <a:solidFill>
                  <a:srgbClr val="7A7777"/>
                </a:solidFill>
              </a:rPr>
              <a:t>etc</a:t>
            </a:r>
            <a:endParaRPr dirty="0"/>
          </a:p>
        </p:txBody>
      </p:sp>
      <p:pic>
        <p:nvPicPr>
          <p:cNvPr id="7"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6" name="Shape 446"/>
          <p:cNvSpPr txBox="1"/>
          <p:nvPr/>
        </p:nvSpPr>
        <p:spPr>
          <a:xfrm>
            <a:off x="551975" y="383701"/>
            <a:ext cx="11030400" cy="104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1000"/>
              </a:spcAft>
              <a:buClr>
                <a:srgbClr val="7A7777"/>
              </a:buClr>
              <a:buSzPts val="3200"/>
              <a:buFont typeface="Arial"/>
              <a:buNone/>
            </a:pPr>
            <a:r>
              <a:rPr lang="en-US" sz="3200">
                <a:solidFill>
                  <a:srgbClr val="7A7777"/>
                </a:solidFill>
              </a:rPr>
              <a:t>4.5 Allocation of Financial Resources</a:t>
            </a:r>
            <a:endParaRPr sz="3200" b="0" i="0" u="none" strike="noStrike" cap="none">
              <a:solidFill>
                <a:srgbClr val="7A7777"/>
              </a:solidFill>
              <a:latin typeface="Arial"/>
              <a:ea typeface="Arial"/>
              <a:cs typeface="Arial"/>
              <a:sym typeface="Arial"/>
            </a:endParaRPr>
          </a:p>
        </p:txBody>
      </p:sp>
      <p:cxnSp>
        <p:nvCxnSpPr>
          <p:cNvPr id="447" name="Shape 447"/>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pic>
        <p:nvPicPr>
          <p:cNvPr id="448" name="Shape 448" descr="DRRM FUNDS. 5% from regular sources are allocated as disaster funds"/>
          <p:cNvPicPr preferRelativeResize="0"/>
          <p:nvPr/>
        </p:nvPicPr>
        <p:blipFill rotWithShape="1">
          <a:blip r:embed="rId3">
            <a:alphaModFix/>
          </a:blip>
          <a:srcRect/>
          <a:stretch/>
        </p:blipFill>
        <p:spPr>
          <a:xfrm>
            <a:off x="2617229" y="1486532"/>
            <a:ext cx="6248400" cy="3428876"/>
          </a:xfrm>
          <a:prstGeom prst="rect">
            <a:avLst/>
          </a:prstGeom>
          <a:noFill/>
          <a:ln>
            <a:noFill/>
          </a:ln>
        </p:spPr>
      </p:pic>
      <p:sp>
        <p:nvSpPr>
          <p:cNvPr id="449" name="Shape 449"/>
          <p:cNvSpPr txBox="1"/>
          <p:nvPr/>
        </p:nvSpPr>
        <p:spPr>
          <a:xfrm>
            <a:off x="3242013" y="4951615"/>
            <a:ext cx="5650324" cy="7623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300" b="0" i="1" u="none" strike="noStrike" cap="none">
                <a:solidFill>
                  <a:srgbClr val="000000"/>
                </a:solidFill>
                <a:latin typeface="Arial"/>
                <a:ea typeface="Arial"/>
                <a:cs typeface="Arial"/>
                <a:sym typeface="Arial"/>
              </a:rPr>
              <a:t>Rappler, 2016</a:t>
            </a:r>
            <a:endParaRPr sz="1400" b="0" i="1" u="none" strike="noStrike" cap="none">
              <a:solidFill>
                <a:srgbClr val="000000"/>
              </a:solidFill>
              <a:latin typeface="Arial"/>
              <a:ea typeface="Arial"/>
              <a:cs typeface="Arial"/>
              <a:sym typeface="Arial"/>
            </a:endParaRPr>
          </a:p>
        </p:txBody>
      </p:sp>
      <p:pic>
        <p:nvPicPr>
          <p:cNvPr id="8" name="Shape 94" descr="TEARFUND LOGO with ILS.png"/>
          <p:cNvPicPr preferRelativeResize="0"/>
          <p:nvPr/>
        </p:nvPicPr>
        <p:blipFill rotWithShape="1">
          <a:blip r:embed="rId4">
            <a:alphaModFix/>
          </a:blip>
          <a:srcRect r="77188"/>
          <a:stretch/>
        </p:blipFill>
        <p:spPr>
          <a:xfrm>
            <a:off x="609600" y="6072375"/>
            <a:ext cx="1582200" cy="5013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6" name="Shape 456"/>
          <p:cNvSpPr txBox="1"/>
          <p:nvPr/>
        </p:nvSpPr>
        <p:spPr>
          <a:xfrm>
            <a:off x="551975" y="383701"/>
            <a:ext cx="11030400" cy="104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1000"/>
              </a:spcAft>
              <a:buClr>
                <a:srgbClr val="7A7777"/>
              </a:buClr>
              <a:buSzPts val="3200"/>
              <a:buFont typeface="Arial"/>
              <a:buNone/>
            </a:pPr>
            <a:r>
              <a:rPr lang="en-US" sz="3200">
                <a:solidFill>
                  <a:srgbClr val="7A7777"/>
                </a:solidFill>
              </a:rPr>
              <a:t>4.6 Mainstreaming</a:t>
            </a:r>
            <a:r>
              <a:rPr lang="en-US" sz="3200" b="0" i="0" u="none" strike="noStrike" cap="none">
                <a:solidFill>
                  <a:srgbClr val="7A7777"/>
                </a:solidFill>
                <a:latin typeface="Arial"/>
                <a:ea typeface="Arial"/>
                <a:cs typeface="Arial"/>
                <a:sym typeface="Arial"/>
              </a:rPr>
              <a:t> DRR with other local plans </a:t>
            </a:r>
            <a:endParaRPr sz="3200" b="0" i="0" u="none" strike="noStrike" cap="none">
              <a:solidFill>
                <a:srgbClr val="7A7777"/>
              </a:solidFill>
              <a:latin typeface="Arial"/>
              <a:ea typeface="Arial"/>
              <a:cs typeface="Arial"/>
              <a:sym typeface="Arial"/>
            </a:endParaRPr>
          </a:p>
        </p:txBody>
      </p:sp>
      <p:cxnSp>
        <p:nvCxnSpPr>
          <p:cNvPr id="457" name="Shape 457"/>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sp>
        <p:nvSpPr>
          <p:cNvPr id="458" name="Shape 458"/>
          <p:cNvSpPr/>
          <p:nvPr/>
        </p:nvSpPr>
        <p:spPr>
          <a:xfrm>
            <a:off x="551975" y="1518075"/>
            <a:ext cx="11030400" cy="3968400"/>
          </a:xfrm>
          <a:prstGeom prst="rect">
            <a:avLst/>
          </a:prstGeom>
          <a:noFill/>
          <a:ln>
            <a:noFill/>
          </a:ln>
        </p:spPr>
        <p:txBody>
          <a:bodyPr spcFirstLastPara="1" wrap="square" lIns="91425" tIns="45700" rIns="91425" bIns="45700" anchor="t" anchorCtr="0">
            <a:noAutofit/>
          </a:bodyPr>
          <a:lstStyle/>
          <a:p>
            <a:pPr marL="457200" marR="0" lvl="0" indent="-368300" algn="l" rtl="0">
              <a:lnSpc>
                <a:spcPct val="150000"/>
              </a:lnSpc>
              <a:spcBef>
                <a:spcPts val="0"/>
              </a:spcBef>
              <a:spcAft>
                <a:spcPts val="0"/>
              </a:spcAft>
              <a:buClr>
                <a:srgbClr val="7A7777"/>
              </a:buClr>
              <a:buSzPts val="2200"/>
              <a:buChar char="●"/>
            </a:pPr>
            <a:r>
              <a:rPr lang="en-US" sz="2200" b="0" i="0" u="none" strike="noStrike" cap="none">
                <a:solidFill>
                  <a:srgbClr val="7A7777"/>
                </a:solidFill>
                <a:latin typeface="Arial"/>
                <a:ea typeface="Arial"/>
                <a:cs typeface="Arial"/>
                <a:sym typeface="Arial"/>
              </a:rPr>
              <a:t>Information from the DRR plan should inform, be integrated and be harmoni</a:t>
            </a:r>
            <a:r>
              <a:rPr lang="en-US" sz="2200">
                <a:solidFill>
                  <a:srgbClr val="7A7777"/>
                </a:solidFill>
              </a:rPr>
              <a:t>s</a:t>
            </a:r>
            <a:r>
              <a:rPr lang="en-US" sz="2200" b="0" i="0" u="none" strike="noStrike" cap="none">
                <a:solidFill>
                  <a:srgbClr val="7A7777"/>
                </a:solidFill>
                <a:latin typeface="Arial"/>
                <a:ea typeface="Arial"/>
                <a:cs typeface="Arial"/>
                <a:sym typeface="Arial"/>
              </a:rPr>
              <a:t>ed with other plans prepared at the local community level</a:t>
            </a:r>
            <a:r>
              <a:rPr lang="en-US" sz="2200">
                <a:solidFill>
                  <a:srgbClr val="7A7777"/>
                </a:solidFill>
              </a:rPr>
              <a:t>. These may include:</a:t>
            </a:r>
            <a:endParaRPr sz="2200">
              <a:solidFill>
                <a:srgbClr val="7A7777"/>
              </a:solidFill>
            </a:endParaRPr>
          </a:p>
          <a:p>
            <a:pPr marL="914400" marR="0" lvl="0" indent="-368300" algn="l" rtl="0">
              <a:lnSpc>
                <a:spcPct val="15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Annual Investment Plan</a:t>
            </a:r>
            <a:endParaRPr/>
          </a:p>
          <a:p>
            <a:pPr marL="914400" marR="0" lvl="0" indent="-368300" algn="l" rtl="0">
              <a:lnSpc>
                <a:spcPct val="15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Comprehensive Development Plan</a:t>
            </a:r>
            <a:endParaRPr/>
          </a:p>
          <a:p>
            <a:pPr marL="914400" marR="0" lvl="0" indent="-368300" algn="l" rtl="0">
              <a:lnSpc>
                <a:spcPct val="15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Comprehensive Land Use Plan</a:t>
            </a:r>
            <a:endParaRPr/>
          </a:p>
          <a:p>
            <a:pPr marL="914400" marR="0" lvl="0" indent="-368300" algn="l" rtl="0">
              <a:lnSpc>
                <a:spcPct val="15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Local Climate Change Adaptation Plan </a:t>
            </a:r>
            <a:endParaRPr/>
          </a:p>
        </p:txBody>
      </p:sp>
      <p:pic>
        <p:nvPicPr>
          <p:cNvPr id="7"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5" name="Shape 465"/>
          <p:cNvSpPr txBox="1"/>
          <p:nvPr/>
        </p:nvSpPr>
        <p:spPr>
          <a:xfrm>
            <a:off x="551975" y="383700"/>
            <a:ext cx="11030400" cy="5102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1000"/>
              </a:spcAft>
              <a:buClr>
                <a:srgbClr val="7A7777"/>
              </a:buClr>
              <a:buSzPts val="3200"/>
              <a:buFont typeface="Arial"/>
              <a:buNone/>
            </a:pPr>
            <a:r>
              <a:rPr lang="en-US" sz="3200">
                <a:solidFill>
                  <a:srgbClr val="7A7777"/>
                </a:solidFill>
              </a:rPr>
              <a:t>4.7 </a:t>
            </a:r>
            <a:r>
              <a:rPr lang="en-US" sz="3200" b="0" i="0" u="none" strike="noStrike" cap="none">
                <a:solidFill>
                  <a:srgbClr val="7A7777"/>
                </a:solidFill>
                <a:latin typeface="Arial"/>
                <a:ea typeface="Arial"/>
                <a:cs typeface="Arial"/>
                <a:sym typeface="Arial"/>
              </a:rPr>
              <a:t>Fostering institutional arrangements, partnerships,</a:t>
            </a:r>
            <a:r>
              <a:rPr lang="en-US" sz="3200">
                <a:solidFill>
                  <a:srgbClr val="7A7777"/>
                </a:solidFill>
              </a:rPr>
              <a:t> </a:t>
            </a:r>
            <a:r>
              <a:rPr lang="en-US" sz="3200" b="0" i="0" u="none" strike="noStrike" cap="none">
                <a:solidFill>
                  <a:srgbClr val="7A7777"/>
                </a:solidFill>
                <a:latin typeface="Arial"/>
                <a:ea typeface="Arial"/>
                <a:cs typeface="Arial"/>
                <a:sym typeface="Arial"/>
              </a:rPr>
              <a:t>linkages </a:t>
            </a:r>
            <a:r>
              <a:rPr lang="en-US" sz="3200">
                <a:solidFill>
                  <a:srgbClr val="7A7777"/>
                </a:solidFill>
              </a:rPr>
              <a:t>&amp;</a:t>
            </a:r>
            <a:r>
              <a:rPr lang="en-US" sz="3200" b="0" i="0" u="none" strike="noStrike" cap="none">
                <a:solidFill>
                  <a:srgbClr val="7A7777"/>
                </a:solidFill>
                <a:latin typeface="Arial"/>
                <a:ea typeface="Arial"/>
                <a:cs typeface="Arial"/>
                <a:sym typeface="Arial"/>
              </a:rPr>
              <a:t> networks</a:t>
            </a:r>
            <a:endParaRPr sz="3200" b="0" i="0" u="none" strike="noStrike" cap="none">
              <a:solidFill>
                <a:srgbClr val="7A7777"/>
              </a:solidFill>
              <a:latin typeface="Arial"/>
              <a:ea typeface="Arial"/>
              <a:cs typeface="Arial"/>
              <a:sym typeface="Arial"/>
            </a:endParaRPr>
          </a:p>
        </p:txBody>
      </p:sp>
      <p:cxnSp>
        <p:nvCxnSpPr>
          <p:cNvPr id="466" name="Shape 466"/>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pic>
        <p:nvPicPr>
          <p:cNvPr id="467" name="Shape 467"/>
          <p:cNvPicPr preferRelativeResize="0"/>
          <p:nvPr/>
        </p:nvPicPr>
        <p:blipFill rotWithShape="1">
          <a:blip r:embed="rId3">
            <a:alphaModFix/>
          </a:blip>
          <a:srcRect l="5565" r="10750" b="14582"/>
          <a:stretch/>
        </p:blipFill>
        <p:spPr>
          <a:xfrm>
            <a:off x="5309915" y="1195175"/>
            <a:ext cx="6156956" cy="4188643"/>
          </a:xfrm>
          <a:prstGeom prst="rect">
            <a:avLst/>
          </a:prstGeom>
          <a:noFill/>
          <a:ln>
            <a:noFill/>
          </a:ln>
        </p:spPr>
      </p:pic>
      <p:sp>
        <p:nvSpPr>
          <p:cNvPr id="468" name="Shape 468"/>
          <p:cNvSpPr txBox="1"/>
          <p:nvPr/>
        </p:nvSpPr>
        <p:spPr>
          <a:xfrm>
            <a:off x="6067175" y="5476737"/>
            <a:ext cx="5572850" cy="7623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300" b="0" i="1" u="none" strike="noStrike" cap="none">
                <a:solidFill>
                  <a:srgbClr val="000000"/>
                </a:solidFill>
                <a:latin typeface="Arial"/>
                <a:ea typeface="Arial"/>
                <a:cs typeface="Arial"/>
                <a:sym typeface="Arial"/>
              </a:rPr>
              <a:t>Cadiz City Government, 2017</a:t>
            </a:r>
            <a:endParaRPr sz="1400" b="0" i="1" u="none" strike="noStrike" cap="none">
              <a:solidFill>
                <a:srgbClr val="000000"/>
              </a:solidFill>
              <a:latin typeface="Arial"/>
              <a:ea typeface="Arial"/>
              <a:cs typeface="Arial"/>
              <a:sym typeface="Arial"/>
            </a:endParaRPr>
          </a:p>
        </p:txBody>
      </p:sp>
      <p:sp>
        <p:nvSpPr>
          <p:cNvPr id="469" name="Shape 469"/>
          <p:cNvSpPr/>
          <p:nvPr/>
        </p:nvSpPr>
        <p:spPr>
          <a:xfrm>
            <a:off x="551975" y="1887600"/>
            <a:ext cx="4873500" cy="358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A7777"/>
              </a:buClr>
              <a:buSzPts val="2200"/>
              <a:buFont typeface="Arial"/>
              <a:buNone/>
            </a:pPr>
            <a:r>
              <a:rPr lang="en-US" sz="2200" b="1">
                <a:solidFill>
                  <a:srgbClr val="7A7777"/>
                </a:solidFill>
              </a:rPr>
              <a:t>Who is typically involved?</a:t>
            </a:r>
            <a:endParaRPr sz="2200" b="1">
              <a:solidFill>
                <a:srgbClr val="7A7777"/>
              </a:solidFill>
            </a:endParaRPr>
          </a:p>
          <a:p>
            <a:pPr marL="0" marR="0" lvl="0" indent="0" algn="l" rtl="0">
              <a:lnSpc>
                <a:spcPct val="100000"/>
              </a:lnSpc>
              <a:spcBef>
                <a:spcPts val="0"/>
              </a:spcBef>
              <a:spcAft>
                <a:spcPts val="0"/>
              </a:spcAft>
              <a:buClr>
                <a:srgbClr val="7A7777"/>
              </a:buClr>
              <a:buSzPts val="2200"/>
              <a:buFont typeface="Arial"/>
              <a:buNone/>
            </a:pPr>
            <a:endParaRPr sz="2200" b="1">
              <a:solidFill>
                <a:srgbClr val="7A7777"/>
              </a:solidFill>
            </a:endParaRPr>
          </a:p>
          <a:p>
            <a:pPr marL="457200" marR="0" lvl="0" indent="-368300" algn="l" rtl="0">
              <a:lnSpc>
                <a:spcPct val="100000"/>
              </a:lnSpc>
              <a:spcBef>
                <a:spcPts val="0"/>
              </a:spcBef>
              <a:spcAft>
                <a:spcPts val="0"/>
              </a:spcAft>
              <a:buClr>
                <a:srgbClr val="7A7777"/>
              </a:buClr>
              <a:buSzPts val="2200"/>
              <a:buChar char="●"/>
            </a:pPr>
            <a:r>
              <a:rPr lang="en-US" sz="2200" b="0" i="0" u="none" strike="noStrike" cap="none">
                <a:solidFill>
                  <a:srgbClr val="7A7777"/>
                </a:solidFill>
                <a:latin typeface="Arial"/>
                <a:ea typeface="Arial"/>
                <a:cs typeface="Arial"/>
                <a:sym typeface="Arial"/>
              </a:rPr>
              <a:t>Civic Society Organi</a:t>
            </a:r>
            <a:r>
              <a:rPr lang="en-US" sz="2200">
                <a:solidFill>
                  <a:srgbClr val="7A7777"/>
                </a:solidFill>
              </a:rPr>
              <a:t>s</a:t>
            </a:r>
            <a:r>
              <a:rPr lang="en-US" sz="2200" b="0" i="0" u="none" strike="noStrike" cap="none">
                <a:solidFill>
                  <a:srgbClr val="7A7777"/>
                </a:solidFill>
                <a:latin typeface="Arial"/>
                <a:ea typeface="Arial"/>
                <a:cs typeface="Arial"/>
                <a:sym typeface="Arial"/>
              </a:rPr>
              <a:t>ations</a:t>
            </a:r>
            <a:endParaRPr/>
          </a:p>
          <a:p>
            <a:pPr marL="457200" marR="0" lvl="0" indent="-368300" algn="l" rtl="0">
              <a:lnSpc>
                <a:spcPct val="10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Academ</a:t>
            </a:r>
            <a:r>
              <a:rPr lang="en-US" sz="2200">
                <a:solidFill>
                  <a:srgbClr val="7A7777"/>
                </a:solidFill>
              </a:rPr>
              <a:t>ic</a:t>
            </a:r>
            <a:r>
              <a:rPr lang="en-US" sz="2200" b="0" i="0" u="none" strike="noStrike" cap="none">
                <a:solidFill>
                  <a:srgbClr val="7A7777"/>
                </a:solidFill>
                <a:latin typeface="Arial"/>
                <a:ea typeface="Arial"/>
                <a:cs typeface="Arial"/>
                <a:sym typeface="Arial"/>
              </a:rPr>
              <a:t> and Research Institutions</a:t>
            </a:r>
            <a:endParaRPr/>
          </a:p>
          <a:p>
            <a:pPr marL="457200" marR="0" lvl="0" indent="-368300" algn="l" rtl="0">
              <a:lnSpc>
                <a:spcPct val="10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Neighbouring Local Government Units </a:t>
            </a:r>
            <a:endParaRPr/>
          </a:p>
          <a:p>
            <a:pPr marL="457200" marR="0" lvl="0" indent="-368300" algn="l" rtl="0">
              <a:lnSpc>
                <a:spcPct val="10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National and Regional Government Agencies</a:t>
            </a:r>
            <a:endParaRPr/>
          </a:p>
          <a:p>
            <a:pPr marL="342900" marR="0" lvl="0" indent="-203200" algn="l" rtl="0">
              <a:lnSpc>
                <a:spcPct val="100000"/>
              </a:lnSpc>
              <a:spcBef>
                <a:spcPts val="0"/>
              </a:spcBef>
              <a:spcAft>
                <a:spcPts val="0"/>
              </a:spcAft>
              <a:buClr>
                <a:srgbClr val="000000"/>
              </a:buClr>
              <a:buSzPts val="2200"/>
              <a:buFont typeface="Arial"/>
              <a:buNone/>
            </a:pPr>
            <a:endParaRPr sz="2200" b="0" i="0" u="none" strike="noStrike" cap="none">
              <a:solidFill>
                <a:srgbClr val="7A7777"/>
              </a:solidFill>
              <a:latin typeface="Arial"/>
              <a:ea typeface="Arial"/>
              <a:cs typeface="Arial"/>
              <a:sym typeface="Arial"/>
            </a:endParaRPr>
          </a:p>
        </p:txBody>
      </p:sp>
      <p:pic>
        <p:nvPicPr>
          <p:cNvPr id="9" name="Shape 94" descr="TEARFUND LOGO with ILS.png"/>
          <p:cNvPicPr preferRelativeResize="0"/>
          <p:nvPr/>
        </p:nvPicPr>
        <p:blipFill rotWithShape="1">
          <a:blip r:embed="rId4">
            <a:alphaModFix/>
          </a:blip>
          <a:srcRect r="77188"/>
          <a:stretch/>
        </p:blipFill>
        <p:spPr>
          <a:xfrm>
            <a:off x="609600" y="6072375"/>
            <a:ext cx="1582200" cy="5013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Shape 475"/>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6" name="Shape 476"/>
          <p:cNvSpPr txBox="1"/>
          <p:nvPr/>
        </p:nvSpPr>
        <p:spPr>
          <a:xfrm>
            <a:off x="551975" y="383696"/>
            <a:ext cx="11030400" cy="51027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1000"/>
              </a:spcBef>
              <a:spcAft>
                <a:spcPts val="0"/>
              </a:spcAft>
              <a:buClr>
                <a:srgbClr val="7A7777"/>
              </a:buClr>
              <a:buSzPts val="3200"/>
              <a:buFont typeface="Arial"/>
              <a:buNone/>
            </a:pPr>
            <a:r>
              <a:rPr lang="en-US" sz="3200">
                <a:solidFill>
                  <a:srgbClr val="7A7777"/>
                </a:solidFill>
              </a:rPr>
              <a:t>4.8 </a:t>
            </a:r>
            <a:r>
              <a:rPr lang="en-US" sz="3200" b="0" i="0" u="none" strike="noStrike" cap="none">
                <a:solidFill>
                  <a:srgbClr val="7A7777"/>
                </a:solidFill>
                <a:latin typeface="Arial"/>
                <a:ea typeface="Arial"/>
                <a:cs typeface="Arial"/>
                <a:sym typeface="Arial"/>
              </a:rPr>
              <a:t>Other Activities</a:t>
            </a:r>
            <a:endParaRPr sz="3200"/>
          </a:p>
          <a:p>
            <a:pPr marL="0" marR="0" lvl="0" indent="0" algn="l" rtl="0">
              <a:lnSpc>
                <a:spcPct val="150000"/>
              </a:lnSpc>
              <a:spcBef>
                <a:spcPts val="1000"/>
              </a:spcBef>
              <a:spcAft>
                <a:spcPts val="0"/>
              </a:spcAft>
              <a:buClr>
                <a:srgbClr val="7A7777"/>
              </a:buClr>
              <a:buSzPts val="3200"/>
              <a:buFont typeface="Arial"/>
              <a:buNone/>
            </a:pPr>
            <a:endParaRPr sz="2200" b="0" i="0" u="none" strike="noStrike" cap="none">
              <a:solidFill>
                <a:srgbClr val="7A7777"/>
              </a:solidFill>
              <a:latin typeface="Arial"/>
              <a:ea typeface="Arial"/>
              <a:cs typeface="Arial"/>
              <a:sym typeface="Arial"/>
            </a:endParaRPr>
          </a:p>
          <a:p>
            <a:pPr marL="457200" marR="0" lvl="0" indent="-393700" algn="l" rtl="0">
              <a:lnSpc>
                <a:spcPct val="15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Instituting monitoring and evaluation mechanisms</a:t>
            </a:r>
            <a:endParaRPr sz="2200"/>
          </a:p>
          <a:p>
            <a:pPr marL="457200" marR="0" lvl="0" indent="-393700" algn="l" rtl="0">
              <a:lnSpc>
                <a:spcPct val="15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Introducing proposal for more detailed studies (if necessary)</a:t>
            </a:r>
            <a:endParaRPr sz="2200"/>
          </a:p>
          <a:p>
            <a:pPr marL="457200" marR="0" lvl="0" indent="-393700" algn="l" rtl="0">
              <a:lnSpc>
                <a:spcPct val="150000"/>
              </a:lnSpc>
              <a:spcBef>
                <a:spcPts val="0"/>
              </a:spcBef>
              <a:spcAft>
                <a:spcPts val="0"/>
              </a:spcAft>
              <a:buClr>
                <a:srgbClr val="7A7777"/>
              </a:buClr>
              <a:buSzPts val="2200"/>
              <a:buFont typeface="Arial"/>
              <a:buChar char="•"/>
            </a:pPr>
            <a:r>
              <a:rPr lang="en-US" sz="2200" b="0" i="0" u="none" strike="noStrike" cap="none">
                <a:solidFill>
                  <a:srgbClr val="7A7777"/>
                </a:solidFill>
                <a:latin typeface="Arial"/>
                <a:ea typeface="Arial"/>
                <a:cs typeface="Arial"/>
                <a:sym typeface="Arial"/>
              </a:rPr>
              <a:t>Lobby national government for projects and policy changes</a:t>
            </a:r>
            <a:endParaRPr sz="2200" b="0" i="0" u="none" strike="noStrike" cap="none">
              <a:solidFill>
                <a:srgbClr val="7A7777"/>
              </a:solidFill>
              <a:latin typeface="Arial"/>
              <a:ea typeface="Arial"/>
              <a:cs typeface="Arial"/>
              <a:sym typeface="Arial"/>
            </a:endParaRPr>
          </a:p>
        </p:txBody>
      </p:sp>
      <p:cxnSp>
        <p:nvCxnSpPr>
          <p:cNvPr id="477" name="Shape 477"/>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pic>
        <p:nvPicPr>
          <p:cNvPr id="6"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p:nvPr/>
        </p:nvSpPr>
        <p:spPr>
          <a:xfrm>
            <a:off x="0" y="100"/>
            <a:ext cx="12192000" cy="5857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B7779"/>
              </a:buClr>
              <a:buSzPts val="4500"/>
              <a:buFont typeface="Arial"/>
              <a:buNone/>
            </a:pPr>
            <a:r>
              <a:rPr lang="en-US" sz="6000" b="1">
                <a:solidFill>
                  <a:srgbClr val="1B7779"/>
                </a:solidFill>
              </a:rPr>
              <a:t>5. Monitoring &amp; Evaluation</a:t>
            </a:r>
            <a:endParaRPr sz="6000" b="0" i="0" u="none" strike="noStrike" cap="none">
              <a:solidFill>
                <a:srgbClr val="000000"/>
              </a:solidFill>
              <a:latin typeface="Arial"/>
              <a:ea typeface="Arial"/>
              <a:cs typeface="Arial"/>
              <a:sym typeface="Arial"/>
            </a:endParaRPr>
          </a:p>
        </p:txBody>
      </p:sp>
      <p:cxnSp>
        <p:nvCxnSpPr>
          <p:cNvPr id="484" name="Shape 484"/>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pic>
        <p:nvPicPr>
          <p:cNvPr id="5"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Shape 490"/>
          <p:cNvSpPr/>
          <p:nvPr/>
        </p:nvSpPr>
        <p:spPr>
          <a:xfrm>
            <a:off x="551975" y="383700"/>
            <a:ext cx="11030400" cy="5102700"/>
          </a:xfrm>
          <a:prstGeom prst="rect">
            <a:avLst/>
          </a:prstGeom>
          <a:solidFill>
            <a:srgbClr val="F2F2F2"/>
          </a:solidFill>
          <a:ln>
            <a:noFill/>
          </a:ln>
          <a:effectLst>
            <a:outerShdw blurRad="39999" dist="23000" dir="5400000" rotWithShape="0">
              <a:srgbClr val="000000">
                <a:alpha val="341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1" name="Shape 491"/>
          <p:cNvSpPr txBox="1"/>
          <p:nvPr/>
        </p:nvSpPr>
        <p:spPr>
          <a:xfrm>
            <a:off x="551975" y="383700"/>
            <a:ext cx="11030400" cy="76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1000"/>
              </a:spcAft>
              <a:buClr>
                <a:srgbClr val="7A7777"/>
              </a:buClr>
              <a:buSzPts val="3200"/>
              <a:buFont typeface="Arial"/>
              <a:buNone/>
            </a:pPr>
            <a:r>
              <a:rPr lang="en-US" sz="3200">
                <a:solidFill>
                  <a:srgbClr val="7A7777"/>
                </a:solidFill>
              </a:rPr>
              <a:t>5.1 Importance of Monitoring &amp; Evaluation</a:t>
            </a:r>
            <a:endParaRPr sz="3200" b="0" i="0" u="none" strike="noStrike" cap="none">
              <a:solidFill>
                <a:srgbClr val="7A7777"/>
              </a:solidFill>
              <a:latin typeface="Arial"/>
              <a:ea typeface="Arial"/>
              <a:cs typeface="Arial"/>
              <a:sym typeface="Arial"/>
            </a:endParaRPr>
          </a:p>
        </p:txBody>
      </p:sp>
      <p:cxnSp>
        <p:nvCxnSpPr>
          <p:cNvPr id="492" name="Shape 492"/>
          <p:cNvCxnSpPr/>
          <p:nvPr/>
        </p:nvCxnSpPr>
        <p:spPr>
          <a:xfrm>
            <a:off x="609600" y="5857887"/>
            <a:ext cx="10972800" cy="0"/>
          </a:xfrm>
          <a:prstGeom prst="straightConnector1">
            <a:avLst/>
          </a:prstGeom>
          <a:noFill/>
          <a:ln w="12700" cap="flat" cmpd="sng">
            <a:solidFill>
              <a:srgbClr val="7A7777"/>
            </a:solidFill>
            <a:prstDash val="dot"/>
            <a:round/>
            <a:headEnd type="none" w="sm" len="sm"/>
            <a:tailEnd type="none" w="sm" len="sm"/>
          </a:ln>
        </p:spPr>
      </p:cxnSp>
      <p:sp>
        <p:nvSpPr>
          <p:cNvPr id="493" name="Shape 493"/>
          <p:cNvSpPr txBox="1"/>
          <p:nvPr/>
        </p:nvSpPr>
        <p:spPr>
          <a:xfrm>
            <a:off x="551975" y="1349175"/>
            <a:ext cx="11030400" cy="4111800"/>
          </a:xfrm>
          <a:prstGeom prst="rect">
            <a:avLst/>
          </a:prstGeom>
          <a:noFill/>
          <a:ln>
            <a:noFill/>
          </a:ln>
        </p:spPr>
        <p:txBody>
          <a:bodyPr spcFirstLastPara="1" wrap="square" lIns="91425" tIns="91425" rIns="91425" bIns="91425" anchor="t" anchorCtr="0">
            <a:noAutofit/>
          </a:bodyPr>
          <a:lstStyle/>
          <a:p>
            <a:pPr marL="457200" marR="0" lvl="0" indent="-368300" rtl="0">
              <a:lnSpc>
                <a:spcPct val="115000"/>
              </a:lnSpc>
              <a:spcBef>
                <a:spcPts val="0"/>
              </a:spcBef>
              <a:spcAft>
                <a:spcPts val="0"/>
              </a:spcAft>
              <a:buClr>
                <a:srgbClr val="888888"/>
              </a:buClr>
              <a:buSzPts val="2200"/>
              <a:buChar char="●"/>
            </a:pPr>
            <a:r>
              <a:rPr lang="en-US" sz="2200" i="0" u="none" strike="noStrike" cap="none">
                <a:solidFill>
                  <a:srgbClr val="888888"/>
                </a:solidFill>
              </a:rPr>
              <a:t>Monitoring and evaluation should be an </a:t>
            </a:r>
            <a:r>
              <a:rPr lang="en-US" sz="2200">
                <a:solidFill>
                  <a:srgbClr val="888888"/>
                </a:solidFill>
              </a:rPr>
              <a:t>ongoing</a:t>
            </a:r>
            <a:r>
              <a:rPr lang="en-US" sz="2200" i="0" u="none" strike="noStrike" cap="none">
                <a:solidFill>
                  <a:srgbClr val="888888"/>
                </a:solidFill>
              </a:rPr>
              <a:t> process and </a:t>
            </a:r>
            <a:r>
              <a:rPr lang="en-US" sz="2200">
                <a:solidFill>
                  <a:srgbClr val="888888"/>
                </a:solidFill>
              </a:rPr>
              <a:t>should </a:t>
            </a:r>
            <a:r>
              <a:rPr lang="en-US" sz="2200" i="0" u="none" strike="noStrike" cap="none">
                <a:solidFill>
                  <a:srgbClr val="888888"/>
                </a:solidFill>
              </a:rPr>
              <a:t>form a</a:t>
            </a:r>
            <a:r>
              <a:rPr lang="en-US" sz="2200">
                <a:solidFill>
                  <a:srgbClr val="888888"/>
                </a:solidFill>
              </a:rPr>
              <a:t>n </a:t>
            </a:r>
            <a:r>
              <a:rPr lang="en-US" sz="2200" i="0" u="none" strike="noStrike" cap="none">
                <a:solidFill>
                  <a:srgbClr val="888888"/>
                </a:solidFill>
              </a:rPr>
              <a:t>important part of the entire planning cycle</a:t>
            </a:r>
            <a:r>
              <a:rPr lang="en-US" sz="2200">
                <a:solidFill>
                  <a:srgbClr val="888888"/>
                </a:solidFill>
              </a:rPr>
              <a:t>.</a:t>
            </a:r>
            <a:endParaRPr sz="2200">
              <a:solidFill>
                <a:srgbClr val="888888"/>
              </a:solidFill>
            </a:endParaRPr>
          </a:p>
          <a:p>
            <a:pPr marL="0" marR="0" lvl="0" indent="0" rtl="0">
              <a:lnSpc>
                <a:spcPct val="115000"/>
              </a:lnSpc>
              <a:spcBef>
                <a:spcPts val="0"/>
              </a:spcBef>
              <a:spcAft>
                <a:spcPts val="0"/>
              </a:spcAft>
              <a:buNone/>
            </a:pPr>
            <a:endParaRPr sz="2200">
              <a:solidFill>
                <a:srgbClr val="888888"/>
              </a:solidFill>
            </a:endParaRPr>
          </a:p>
          <a:p>
            <a:pPr marL="457200" marR="0" lvl="0" indent="-368300" rtl="0">
              <a:lnSpc>
                <a:spcPct val="115000"/>
              </a:lnSpc>
              <a:spcBef>
                <a:spcPts val="0"/>
              </a:spcBef>
              <a:spcAft>
                <a:spcPts val="0"/>
              </a:spcAft>
              <a:buClr>
                <a:srgbClr val="888888"/>
              </a:buClr>
              <a:buSzPts val="2200"/>
              <a:buChar char="●"/>
            </a:pPr>
            <a:r>
              <a:rPr lang="en-US" sz="2200">
                <a:solidFill>
                  <a:srgbClr val="888888"/>
                </a:solidFill>
              </a:rPr>
              <a:t>What to include?</a:t>
            </a:r>
            <a:endParaRPr sz="2200">
              <a:solidFill>
                <a:srgbClr val="888888"/>
              </a:solidFill>
            </a:endParaRPr>
          </a:p>
          <a:p>
            <a:pPr marL="914400" marR="0" lvl="1" indent="-368300" rtl="0">
              <a:lnSpc>
                <a:spcPct val="115000"/>
              </a:lnSpc>
              <a:spcBef>
                <a:spcPts val="0"/>
              </a:spcBef>
              <a:spcAft>
                <a:spcPts val="0"/>
              </a:spcAft>
              <a:buClr>
                <a:srgbClr val="888888"/>
              </a:buClr>
              <a:buSzPts val="2200"/>
              <a:buChar char="○"/>
            </a:pPr>
            <a:r>
              <a:rPr lang="en-US" sz="2200" b="0" i="0" u="none" strike="noStrike" cap="none">
                <a:solidFill>
                  <a:srgbClr val="888888"/>
                </a:solidFill>
                <a:latin typeface="Arial"/>
                <a:ea typeface="Arial"/>
                <a:cs typeface="Arial"/>
                <a:sym typeface="Arial"/>
              </a:rPr>
              <a:t>Effects of the utili</a:t>
            </a:r>
            <a:r>
              <a:rPr lang="en-US" sz="2200">
                <a:solidFill>
                  <a:srgbClr val="888888"/>
                </a:solidFill>
              </a:rPr>
              <a:t>s</a:t>
            </a:r>
            <a:r>
              <a:rPr lang="en-US" sz="2200" b="0" i="0" u="none" strike="noStrike" cap="none">
                <a:solidFill>
                  <a:srgbClr val="888888"/>
                </a:solidFill>
                <a:latin typeface="Arial"/>
                <a:ea typeface="Arial"/>
                <a:cs typeface="Arial"/>
                <a:sym typeface="Arial"/>
              </a:rPr>
              <a:t>ation of the outputs produced (project outcomes)</a:t>
            </a:r>
            <a:endParaRPr/>
          </a:p>
          <a:p>
            <a:pPr marL="914400" marR="0" lvl="1" indent="-368300" rtl="0">
              <a:lnSpc>
                <a:spcPct val="115000"/>
              </a:lnSpc>
              <a:spcBef>
                <a:spcPts val="0"/>
              </a:spcBef>
              <a:spcAft>
                <a:spcPts val="0"/>
              </a:spcAft>
              <a:buClr>
                <a:srgbClr val="888888"/>
              </a:buClr>
              <a:buSzPts val="2200"/>
              <a:buChar char="○"/>
            </a:pPr>
            <a:r>
              <a:rPr lang="en-US" sz="2200" b="0" i="0" u="none" strike="noStrike" cap="none">
                <a:solidFill>
                  <a:srgbClr val="888888"/>
                </a:solidFill>
                <a:latin typeface="Arial"/>
                <a:ea typeface="Arial"/>
                <a:cs typeface="Arial"/>
                <a:sym typeface="Arial"/>
              </a:rPr>
              <a:t>Contribution of the outputs to the reali</a:t>
            </a:r>
            <a:r>
              <a:rPr lang="en-US" sz="2200">
                <a:solidFill>
                  <a:srgbClr val="888888"/>
                </a:solidFill>
              </a:rPr>
              <a:t>s</a:t>
            </a:r>
            <a:r>
              <a:rPr lang="en-US" sz="2200" b="0" i="0" u="none" strike="noStrike" cap="none">
                <a:solidFill>
                  <a:srgbClr val="888888"/>
                </a:solidFill>
                <a:latin typeface="Arial"/>
                <a:ea typeface="Arial"/>
                <a:cs typeface="Arial"/>
                <a:sym typeface="Arial"/>
              </a:rPr>
              <a:t>ation of development goals (project impacts)</a:t>
            </a:r>
            <a:endParaRPr/>
          </a:p>
          <a:p>
            <a:pPr marL="914400" marR="0" lvl="1" indent="-368300" rtl="0">
              <a:lnSpc>
                <a:spcPct val="115000"/>
              </a:lnSpc>
              <a:spcBef>
                <a:spcPts val="0"/>
              </a:spcBef>
              <a:spcAft>
                <a:spcPts val="0"/>
              </a:spcAft>
              <a:buClr>
                <a:srgbClr val="888888"/>
              </a:buClr>
              <a:buSzPts val="2200"/>
              <a:buChar char="○"/>
            </a:pPr>
            <a:r>
              <a:rPr lang="en-US" sz="2200" b="0" i="0" u="none" strike="noStrike" cap="none">
                <a:solidFill>
                  <a:srgbClr val="888888"/>
                </a:solidFill>
                <a:latin typeface="Arial"/>
                <a:ea typeface="Arial"/>
                <a:cs typeface="Arial"/>
                <a:sym typeface="Arial"/>
              </a:rPr>
              <a:t>Determination of impacts of public sector planning interventions (programs, projects, services and regulatory measures); and impacts of private sector investments on the local area and population</a:t>
            </a:r>
            <a:endParaRPr/>
          </a:p>
          <a:p>
            <a:pPr marL="109728" marR="0" lvl="0" indent="0" algn="ctr" rtl="0">
              <a:lnSpc>
                <a:spcPct val="100000"/>
              </a:lnSpc>
              <a:spcBef>
                <a:spcPts val="640"/>
              </a:spcBef>
              <a:spcAft>
                <a:spcPts val="0"/>
              </a:spcAft>
              <a:buClr>
                <a:srgbClr val="888888"/>
              </a:buClr>
              <a:buSzPts val="1400"/>
              <a:buFont typeface="Arial"/>
              <a:buNone/>
            </a:pPr>
            <a:endParaRPr sz="2200" b="0" i="0" u="none" strike="noStrike" cap="none">
              <a:solidFill>
                <a:srgbClr val="888888"/>
              </a:solidFill>
              <a:latin typeface="Arial"/>
              <a:ea typeface="Arial"/>
              <a:cs typeface="Arial"/>
              <a:sym typeface="Arial"/>
            </a:endParaRPr>
          </a:p>
        </p:txBody>
      </p:sp>
      <p:pic>
        <p:nvPicPr>
          <p:cNvPr id="7"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p:nvPr/>
        </p:nvSpPr>
        <p:spPr>
          <a:xfrm>
            <a:off x="609600" y="715900"/>
            <a:ext cx="10972800" cy="784800"/>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0"/>
              </a:spcBef>
              <a:spcAft>
                <a:spcPts val="0"/>
              </a:spcAft>
              <a:buClr>
                <a:schemeClr val="dk1"/>
              </a:buClr>
              <a:buSzPts val="1100"/>
              <a:buFont typeface="Arial"/>
              <a:buNone/>
            </a:pPr>
            <a:r>
              <a:rPr lang="en-US" sz="4500" b="1">
                <a:solidFill>
                  <a:srgbClr val="1B7779"/>
                </a:solidFill>
              </a:rPr>
              <a:t>1.1 What is Disaster Risk Reduction?</a:t>
            </a:r>
            <a:endParaRPr sz="4500" b="1">
              <a:solidFill>
                <a:srgbClr val="1B7779"/>
              </a:solidFill>
            </a:endParaRPr>
          </a:p>
          <a:p>
            <a:pPr marL="0" marR="0" lvl="0" indent="0" algn="l" rtl="0">
              <a:lnSpc>
                <a:spcPct val="100000"/>
              </a:lnSpc>
              <a:spcBef>
                <a:spcPts val="0"/>
              </a:spcBef>
              <a:spcAft>
                <a:spcPts val="0"/>
              </a:spcAft>
              <a:buClr>
                <a:srgbClr val="1B7779"/>
              </a:buClr>
              <a:buSzPts val="4500"/>
              <a:buFont typeface="Arial"/>
              <a:buNone/>
            </a:pPr>
            <a:endParaRPr sz="4500" b="1">
              <a:solidFill>
                <a:srgbClr val="1B7779"/>
              </a:solidFill>
            </a:endParaRPr>
          </a:p>
        </p:txBody>
      </p:sp>
      <p:sp>
        <p:nvSpPr>
          <p:cNvPr id="99" name="Shape 99"/>
          <p:cNvSpPr txBox="1"/>
          <p:nvPr/>
        </p:nvSpPr>
        <p:spPr>
          <a:xfrm>
            <a:off x="609600" y="1865313"/>
            <a:ext cx="10972800" cy="36411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7A7777"/>
              </a:buClr>
              <a:buSzPts val="2400"/>
              <a:buFont typeface="Arial"/>
              <a:buNone/>
            </a:pPr>
            <a:r>
              <a:rPr lang="en-US" sz="2200"/>
              <a:t>“T</a:t>
            </a:r>
            <a:r>
              <a:rPr lang="en-US" sz="2200" b="0" i="0" u="none" strike="noStrike" cap="none">
                <a:solidFill>
                  <a:srgbClr val="000000"/>
                </a:solidFill>
                <a:latin typeface="Arial"/>
                <a:ea typeface="Arial"/>
                <a:cs typeface="Arial"/>
                <a:sym typeface="Arial"/>
              </a:rPr>
              <a:t>he concept and practice of reducing disaster risks through systematic efforts to analyze and manage the causal factors of disasters, including through reduced exposures to hazards, lessened vulnerability of people and property, wise management of land and the environment, and improved preparedness for adverse events</a:t>
            </a:r>
            <a:r>
              <a:rPr lang="en-US" sz="2200"/>
              <a:t>”</a:t>
            </a:r>
            <a:endParaRPr sz="2200"/>
          </a:p>
          <a:p>
            <a:pPr marL="0" marR="0" lvl="0" indent="0" algn="l" rtl="0">
              <a:lnSpc>
                <a:spcPct val="150000"/>
              </a:lnSpc>
              <a:spcBef>
                <a:spcPts val="0"/>
              </a:spcBef>
              <a:spcAft>
                <a:spcPts val="0"/>
              </a:spcAft>
              <a:buClr>
                <a:srgbClr val="7A7777"/>
              </a:buClr>
              <a:buSzPts val="2400"/>
              <a:buFont typeface="Arial"/>
              <a:buNone/>
            </a:pPr>
            <a:endParaRPr sz="2200"/>
          </a:p>
          <a:p>
            <a:pPr marL="0" marR="0" lvl="0" indent="0" algn="l" rtl="0">
              <a:lnSpc>
                <a:spcPct val="150000"/>
              </a:lnSpc>
              <a:spcBef>
                <a:spcPts val="0"/>
              </a:spcBef>
              <a:spcAft>
                <a:spcPts val="0"/>
              </a:spcAft>
              <a:buClr>
                <a:srgbClr val="7A7777"/>
              </a:buClr>
              <a:buSzPts val="2400"/>
              <a:buFont typeface="Arial"/>
              <a:buNone/>
            </a:pPr>
            <a:r>
              <a:rPr lang="en-US" sz="2200" b="0" i="1" u="none" strike="noStrike" cap="none">
                <a:solidFill>
                  <a:srgbClr val="000000"/>
                </a:solidFill>
                <a:latin typeface="Arial"/>
                <a:ea typeface="Arial"/>
                <a:cs typeface="Arial"/>
                <a:sym typeface="Arial"/>
              </a:rPr>
              <a:t>(Philippine Disaster Risk Reduction and Management Act of 2010)</a:t>
            </a:r>
            <a:endParaRPr sz="2200" b="0" i="1" u="none" strike="noStrike" cap="none">
              <a:solidFill>
                <a:srgbClr val="7A7777"/>
              </a:solidFill>
              <a:latin typeface="Arial"/>
              <a:ea typeface="Arial"/>
              <a:cs typeface="Arial"/>
              <a:sym typeface="Arial"/>
            </a:endParaRPr>
          </a:p>
        </p:txBody>
      </p:sp>
      <p:cxnSp>
        <p:nvCxnSpPr>
          <p:cNvPr id="100" name="Shape 100"/>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pic>
        <p:nvPicPr>
          <p:cNvPr id="6"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p:nvPr/>
        </p:nvSpPr>
        <p:spPr>
          <a:xfrm>
            <a:off x="0" y="0"/>
            <a:ext cx="12192000" cy="6858000"/>
          </a:xfrm>
          <a:prstGeom prst="rect">
            <a:avLst/>
          </a:prstGeom>
          <a:solidFill>
            <a:srgbClr val="1B77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9C61D"/>
              </a:solidFill>
              <a:latin typeface="Calibri"/>
              <a:ea typeface="Calibri"/>
              <a:cs typeface="Calibri"/>
              <a:sym typeface="Calibri"/>
            </a:endParaRPr>
          </a:p>
        </p:txBody>
      </p:sp>
      <p:cxnSp>
        <p:nvCxnSpPr>
          <p:cNvPr id="500" name="Shape 500"/>
          <p:cNvCxnSpPr/>
          <p:nvPr/>
        </p:nvCxnSpPr>
        <p:spPr>
          <a:xfrm>
            <a:off x="3137850" y="5516175"/>
            <a:ext cx="5916300" cy="0"/>
          </a:xfrm>
          <a:prstGeom prst="straightConnector1">
            <a:avLst/>
          </a:prstGeom>
          <a:noFill/>
          <a:ln w="9525" cap="flat" cmpd="sng">
            <a:solidFill>
              <a:srgbClr val="FFFFFF"/>
            </a:solidFill>
            <a:prstDash val="solid"/>
            <a:round/>
            <a:headEnd type="none" w="sm" len="sm"/>
            <a:tailEnd type="none" w="sm" len="sm"/>
          </a:ln>
        </p:spPr>
      </p:cxnSp>
      <p:sp>
        <p:nvSpPr>
          <p:cNvPr id="501" name="Shape 501"/>
          <p:cNvSpPr txBox="1"/>
          <p:nvPr/>
        </p:nvSpPr>
        <p:spPr>
          <a:xfrm>
            <a:off x="1959375" y="3823350"/>
            <a:ext cx="8514000" cy="1499400"/>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0"/>
              </a:spcBef>
              <a:spcAft>
                <a:spcPts val="0"/>
              </a:spcAft>
              <a:buClr>
                <a:schemeClr val="dk1"/>
              </a:buClr>
              <a:buSzPts val="1100"/>
              <a:buFont typeface="Arial"/>
              <a:buNone/>
            </a:pPr>
            <a:endParaRPr sz="1800" b="1" dirty="0">
              <a:solidFill>
                <a:srgbClr val="FFFFFF"/>
              </a:solidFill>
            </a:endParaRPr>
          </a:p>
          <a:p>
            <a:pPr marL="0" lvl="0" indent="0" rtl="0">
              <a:lnSpc>
                <a:spcPct val="115000"/>
              </a:lnSpc>
              <a:spcBef>
                <a:spcPts val="0"/>
              </a:spcBef>
              <a:spcAft>
                <a:spcPts val="0"/>
              </a:spcAft>
              <a:buClr>
                <a:schemeClr val="dk1"/>
              </a:buClr>
              <a:buSzPts val="1100"/>
              <a:buFont typeface="Arial"/>
              <a:buNone/>
            </a:pPr>
            <a:r>
              <a:rPr lang="en-US" sz="1800" b="1" dirty="0">
                <a:solidFill>
                  <a:srgbClr val="FFFFFF"/>
                </a:solidFill>
              </a:rPr>
              <a:t>For more information please contact humanitarian.support@tearfund.org</a:t>
            </a:r>
            <a:endParaRPr sz="4800" b="1" u="sng" dirty="0">
              <a:solidFill>
                <a:schemeClr val="lt1"/>
              </a:solidFill>
            </a:endParaRPr>
          </a:p>
        </p:txBody>
      </p:sp>
      <p:pic>
        <p:nvPicPr>
          <p:cNvPr id="6" name="Shape 503" descr="NEW TF_LOGO[WHT].png"/>
          <p:cNvPicPr preferRelativeResize="0"/>
          <p:nvPr/>
        </p:nvPicPr>
        <p:blipFill rotWithShape="1">
          <a:blip r:embed="rId3">
            <a:alphaModFix/>
          </a:blip>
          <a:srcRect/>
          <a:stretch/>
        </p:blipFill>
        <p:spPr>
          <a:xfrm>
            <a:off x="3957141" y="2111025"/>
            <a:ext cx="4277700" cy="1264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p:nvPr/>
        </p:nvSpPr>
        <p:spPr>
          <a:xfrm>
            <a:off x="609600" y="715900"/>
            <a:ext cx="11277600" cy="143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B7779"/>
              </a:buClr>
              <a:buSzPts val="4500"/>
              <a:buFont typeface="Arial"/>
              <a:buNone/>
            </a:pPr>
            <a:r>
              <a:rPr lang="en-US" sz="4500" b="1">
                <a:solidFill>
                  <a:srgbClr val="1B7779"/>
                </a:solidFill>
              </a:rPr>
              <a:t>1.2 What is included in a disaster risk reduction plan?</a:t>
            </a:r>
            <a:endParaRPr sz="1400" b="0" i="0" u="none" strike="noStrike" cap="none">
              <a:solidFill>
                <a:srgbClr val="000000"/>
              </a:solidFill>
              <a:latin typeface="Arial"/>
              <a:ea typeface="Arial"/>
              <a:cs typeface="Arial"/>
              <a:sym typeface="Arial"/>
            </a:endParaRPr>
          </a:p>
        </p:txBody>
      </p:sp>
      <p:sp>
        <p:nvSpPr>
          <p:cNvPr id="107" name="Shape 107"/>
          <p:cNvSpPr txBox="1"/>
          <p:nvPr/>
        </p:nvSpPr>
        <p:spPr>
          <a:xfrm>
            <a:off x="609600" y="2261675"/>
            <a:ext cx="10972800" cy="3596400"/>
          </a:xfrm>
          <a:prstGeom prst="rect">
            <a:avLst/>
          </a:prstGeom>
          <a:noFill/>
          <a:ln>
            <a:noFill/>
          </a:ln>
        </p:spPr>
        <p:txBody>
          <a:bodyPr spcFirstLastPara="1" wrap="square" lIns="91425" tIns="45700" rIns="91425" bIns="45700" anchor="t" anchorCtr="0">
            <a:noAutofit/>
          </a:bodyPr>
          <a:lstStyle/>
          <a:p>
            <a:pPr marL="457200" marR="0" lvl="0" indent="-368300" algn="l" rtl="0">
              <a:lnSpc>
                <a:spcPct val="150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Identification of hazards, vulnerabilities and risk to be managed</a:t>
            </a:r>
            <a:endParaRPr sz="2200"/>
          </a:p>
          <a:p>
            <a:pPr marL="457200" marR="0" lvl="0" indent="-368300" algn="l" rtl="0">
              <a:lnSpc>
                <a:spcPct val="150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Disaster risk reduction and management approaches </a:t>
            </a:r>
            <a:r>
              <a:rPr lang="en-US" sz="2200"/>
              <a:t>/ </a:t>
            </a:r>
            <a:r>
              <a:rPr lang="en-US" sz="2200" b="0" i="0" u="none" strike="noStrike" cap="none">
                <a:solidFill>
                  <a:srgbClr val="000000"/>
                </a:solidFill>
                <a:latin typeface="Arial"/>
                <a:ea typeface="Arial"/>
                <a:cs typeface="Arial"/>
                <a:sym typeface="Arial"/>
              </a:rPr>
              <a:t>strategies</a:t>
            </a:r>
            <a:endParaRPr sz="2200"/>
          </a:p>
          <a:p>
            <a:pPr marL="457200" marR="0" lvl="0" indent="-368300" algn="l" rtl="0">
              <a:lnSpc>
                <a:spcPct val="150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Agency roles, responsibilities and lines of authority</a:t>
            </a:r>
            <a:endParaRPr sz="2200"/>
          </a:p>
          <a:p>
            <a:pPr marL="457200" marR="0" lvl="0" indent="-368300" algn="l" rtl="0">
              <a:lnSpc>
                <a:spcPct val="150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Coordination in pre-disaster and post-disaster phases</a:t>
            </a:r>
            <a:endParaRPr sz="2200"/>
          </a:p>
          <a:p>
            <a:pPr marL="457200" marR="0" lvl="0" indent="-368300" algn="l" rtl="0">
              <a:lnSpc>
                <a:spcPct val="150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Budgetary resources</a:t>
            </a:r>
            <a:endParaRPr sz="2200"/>
          </a:p>
          <a:p>
            <a:pPr marL="0" marR="0" lvl="0" indent="0" algn="l" rtl="0">
              <a:lnSpc>
                <a:spcPct val="150000"/>
              </a:lnSpc>
              <a:spcBef>
                <a:spcPts val="0"/>
              </a:spcBef>
              <a:spcAft>
                <a:spcPts val="0"/>
              </a:spcAft>
              <a:buNone/>
            </a:pPr>
            <a:endParaRPr sz="2200"/>
          </a:p>
          <a:p>
            <a:pPr marL="0" marR="0" lvl="0" indent="0" algn="l" rtl="0">
              <a:lnSpc>
                <a:spcPct val="150000"/>
              </a:lnSpc>
              <a:spcBef>
                <a:spcPts val="0"/>
              </a:spcBef>
              <a:spcAft>
                <a:spcPts val="0"/>
              </a:spcAft>
              <a:buClr>
                <a:srgbClr val="7A7777"/>
              </a:buClr>
              <a:buSzPts val="2400"/>
              <a:buFont typeface="Arial"/>
              <a:buNone/>
            </a:pPr>
            <a:r>
              <a:rPr lang="en-US" sz="2200" i="1"/>
              <a:t>(Philippine</a:t>
            </a:r>
            <a:r>
              <a:rPr lang="en-US" sz="2200" b="0" i="1" u="none" strike="noStrike" cap="none">
                <a:solidFill>
                  <a:srgbClr val="000000"/>
                </a:solidFill>
                <a:latin typeface="Arial"/>
                <a:ea typeface="Arial"/>
                <a:cs typeface="Arial"/>
                <a:sym typeface="Arial"/>
              </a:rPr>
              <a:t> Disaster Risk Reduction and Management Act of 2010)</a:t>
            </a:r>
            <a:endParaRPr sz="2200" b="0" i="0" u="none" strike="noStrike" cap="none">
              <a:solidFill>
                <a:srgbClr val="7A7777"/>
              </a:solidFill>
              <a:latin typeface="Arial"/>
              <a:ea typeface="Arial"/>
              <a:cs typeface="Arial"/>
              <a:sym typeface="Arial"/>
            </a:endParaRPr>
          </a:p>
        </p:txBody>
      </p:sp>
      <p:cxnSp>
        <p:nvCxnSpPr>
          <p:cNvPr id="108" name="Shape 108"/>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pic>
        <p:nvPicPr>
          <p:cNvPr id="6"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p:nvPr/>
        </p:nvSpPr>
        <p:spPr>
          <a:xfrm>
            <a:off x="609600" y="715900"/>
            <a:ext cx="8812283" cy="7848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B7779"/>
              </a:buClr>
              <a:buSzPts val="4500"/>
              <a:buFont typeface="Arial"/>
              <a:buNone/>
            </a:pPr>
            <a:r>
              <a:rPr lang="en-US" sz="4500" b="1">
                <a:solidFill>
                  <a:srgbClr val="1B7779"/>
                </a:solidFill>
              </a:rPr>
              <a:t>1.3 Why make a DRR plan?</a:t>
            </a:r>
            <a:endParaRPr sz="1400" b="0" i="0" u="none" strike="noStrike" cap="none">
              <a:solidFill>
                <a:srgbClr val="000000"/>
              </a:solidFill>
              <a:latin typeface="Arial"/>
              <a:ea typeface="Arial"/>
              <a:cs typeface="Arial"/>
              <a:sym typeface="Arial"/>
            </a:endParaRPr>
          </a:p>
        </p:txBody>
      </p:sp>
      <p:cxnSp>
        <p:nvCxnSpPr>
          <p:cNvPr id="115" name="Shape 115"/>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sp>
        <p:nvSpPr>
          <p:cNvPr id="116" name="Shape 116"/>
          <p:cNvSpPr txBox="1"/>
          <p:nvPr/>
        </p:nvSpPr>
        <p:spPr>
          <a:xfrm>
            <a:off x="609600" y="1855200"/>
            <a:ext cx="11178300" cy="3749100"/>
          </a:xfrm>
          <a:prstGeom prst="rect">
            <a:avLst/>
          </a:prstGeom>
          <a:noFill/>
          <a:ln>
            <a:noFill/>
          </a:ln>
        </p:spPr>
        <p:txBody>
          <a:bodyPr spcFirstLastPara="1" wrap="square" lIns="91425" tIns="91425" rIns="91425" bIns="91425" anchor="t" anchorCtr="0">
            <a:noAutofit/>
          </a:bodyPr>
          <a:lstStyle/>
          <a:p>
            <a:pPr marL="285750" lvl="0" indent="-285750">
              <a:lnSpc>
                <a:spcPct val="150000"/>
              </a:lnSpc>
              <a:buSzPts val="2200"/>
              <a:buFont typeface="Arial"/>
              <a:buChar char="•"/>
            </a:pPr>
            <a:r>
              <a:rPr lang="en-GB" sz="2200" dirty="0"/>
              <a:t>Guide national government to allocate 5% of the local government budget to DRR</a:t>
            </a:r>
          </a:p>
          <a:p>
            <a:pPr marL="285750" marR="0" lvl="0" indent="-285750" algn="l" rtl="0">
              <a:lnSpc>
                <a:spcPct val="150000"/>
              </a:lnSpc>
              <a:spcBef>
                <a:spcPts val="0"/>
              </a:spcBef>
              <a:spcAft>
                <a:spcPts val="0"/>
              </a:spcAft>
              <a:buClr>
                <a:srgbClr val="000000"/>
              </a:buClr>
              <a:buSzPts val="2200"/>
              <a:buFont typeface="Arial"/>
              <a:buChar char="•"/>
            </a:pPr>
            <a:r>
              <a:rPr lang="en-US" sz="2200" dirty="0" smtClean="0">
                <a:solidFill>
                  <a:schemeClr val="dk1"/>
                </a:solidFill>
              </a:rPr>
              <a:t>Help </a:t>
            </a:r>
            <a:r>
              <a:rPr lang="en-US" sz="2200" dirty="0">
                <a:solidFill>
                  <a:schemeClr val="dk1"/>
                </a:solidFill>
              </a:rPr>
              <a:t>the community access funding from national government</a:t>
            </a:r>
            <a:endParaRPr sz="2200" dirty="0">
              <a:solidFill>
                <a:schemeClr val="dk1"/>
              </a:solidFill>
            </a:endParaRPr>
          </a:p>
          <a:p>
            <a:pPr marL="285750" marR="0" lvl="0" indent="-285750" algn="l" rtl="0">
              <a:lnSpc>
                <a:spcPct val="150000"/>
              </a:lnSpc>
              <a:spcBef>
                <a:spcPts val="0"/>
              </a:spcBef>
              <a:spcAft>
                <a:spcPts val="0"/>
              </a:spcAft>
              <a:buClr>
                <a:srgbClr val="000000"/>
              </a:buClr>
              <a:buSzPts val="2200"/>
              <a:buFont typeface="Arial"/>
              <a:buChar char="•"/>
            </a:pPr>
            <a:r>
              <a:rPr lang="en-US" sz="2200" dirty="0"/>
              <a:t>Strengthen </a:t>
            </a:r>
            <a:r>
              <a:rPr lang="en-US" sz="2200" b="0" i="0" u="none" strike="noStrike" cap="none" dirty="0">
                <a:solidFill>
                  <a:srgbClr val="000000"/>
                </a:solidFill>
                <a:latin typeface="Arial"/>
                <a:ea typeface="Arial"/>
                <a:cs typeface="Arial"/>
                <a:sym typeface="Arial"/>
              </a:rPr>
              <a:t>local government’s technical capacity </a:t>
            </a:r>
            <a:r>
              <a:rPr lang="en-US" sz="2200" dirty="0"/>
              <a:t>in disaster management</a:t>
            </a:r>
            <a:endParaRPr sz="2200" dirty="0"/>
          </a:p>
          <a:p>
            <a:pPr marL="285750" marR="0" lvl="0" indent="-285750" algn="l" rtl="0">
              <a:lnSpc>
                <a:spcPct val="150000"/>
              </a:lnSpc>
              <a:spcBef>
                <a:spcPts val="0"/>
              </a:spcBef>
              <a:spcAft>
                <a:spcPts val="0"/>
              </a:spcAft>
              <a:buClr>
                <a:srgbClr val="000000"/>
              </a:buClr>
              <a:buSzPts val="2200"/>
              <a:buFont typeface="Arial"/>
              <a:buChar char="•"/>
            </a:pPr>
            <a:r>
              <a:rPr lang="en-US" sz="2200" b="0" i="0" u="none" strike="noStrike" cap="none" dirty="0">
                <a:solidFill>
                  <a:srgbClr val="000000"/>
                </a:solidFill>
                <a:latin typeface="Arial"/>
                <a:ea typeface="Arial"/>
                <a:cs typeface="Arial"/>
                <a:sym typeface="Arial"/>
              </a:rPr>
              <a:t>Identify infrastructure priorities </a:t>
            </a:r>
            <a:r>
              <a:rPr lang="en-US" sz="2200" dirty="0"/>
              <a:t>and </a:t>
            </a:r>
            <a:r>
              <a:rPr lang="en-US" sz="2200" b="0" i="0" u="none" strike="noStrike" cap="none" dirty="0">
                <a:solidFill>
                  <a:srgbClr val="000000"/>
                </a:solidFill>
                <a:latin typeface="Arial"/>
                <a:ea typeface="Arial"/>
                <a:cs typeface="Arial"/>
                <a:sym typeface="Arial"/>
              </a:rPr>
              <a:t>action plans in anticipation of severe hazard events</a:t>
            </a:r>
            <a:endParaRPr sz="2200" dirty="0"/>
          </a:p>
          <a:p>
            <a:pPr marL="285750" marR="0" lvl="0" indent="-285750" algn="l" rtl="0">
              <a:lnSpc>
                <a:spcPct val="150000"/>
              </a:lnSpc>
              <a:spcBef>
                <a:spcPts val="0"/>
              </a:spcBef>
              <a:spcAft>
                <a:spcPts val="0"/>
              </a:spcAft>
              <a:buClr>
                <a:srgbClr val="000000"/>
              </a:buClr>
              <a:buSzPts val="2200"/>
              <a:buFont typeface="Arial"/>
              <a:buChar char="•"/>
            </a:pPr>
            <a:r>
              <a:rPr lang="en-US" sz="2200" b="0" i="0" u="none" strike="noStrike" cap="none" dirty="0">
                <a:solidFill>
                  <a:srgbClr val="000000"/>
                </a:solidFill>
                <a:latin typeface="Arial"/>
                <a:ea typeface="Arial"/>
                <a:cs typeface="Arial"/>
                <a:sym typeface="Arial"/>
              </a:rPr>
              <a:t>Train local </a:t>
            </a:r>
            <a:r>
              <a:rPr lang="en-US" sz="2200" dirty="0"/>
              <a:t>actors </a:t>
            </a:r>
            <a:r>
              <a:rPr lang="en-US" sz="2200" b="0" i="0" u="none" strike="noStrike" cap="none" dirty="0">
                <a:solidFill>
                  <a:srgbClr val="000000"/>
                </a:solidFill>
                <a:latin typeface="Arial"/>
                <a:ea typeface="Arial"/>
                <a:cs typeface="Arial"/>
                <a:sym typeface="Arial"/>
              </a:rPr>
              <a:t>in preparing for </a:t>
            </a:r>
            <a:r>
              <a:rPr lang="en-US" sz="2200" dirty="0"/>
              <a:t>disasters, </a:t>
            </a:r>
            <a:r>
              <a:rPr lang="en-US" sz="2200" b="0" i="0" u="none" strike="noStrike" cap="none" dirty="0">
                <a:solidFill>
                  <a:srgbClr val="000000"/>
                </a:solidFill>
                <a:latin typeface="Arial"/>
                <a:ea typeface="Arial"/>
                <a:cs typeface="Arial"/>
                <a:sym typeface="Arial"/>
              </a:rPr>
              <a:t>to </a:t>
            </a:r>
            <a:r>
              <a:rPr lang="en-US" sz="2200" dirty="0"/>
              <a:t>promote </a:t>
            </a:r>
            <a:r>
              <a:rPr lang="en-US" sz="2200" b="0" i="0" u="none" strike="noStrike" cap="none" dirty="0">
                <a:solidFill>
                  <a:srgbClr val="000000"/>
                </a:solidFill>
                <a:latin typeface="Arial"/>
                <a:ea typeface="Arial"/>
                <a:cs typeface="Arial"/>
                <a:sym typeface="Arial"/>
              </a:rPr>
              <a:t>safe and resilient communities</a:t>
            </a:r>
            <a:endParaRPr sz="2200" b="0" i="0" u="none" strike="noStrike" cap="none" dirty="0">
              <a:solidFill>
                <a:srgbClr val="000000"/>
              </a:solidFill>
              <a:latin typeface="Arial"/>
              <a:ea typeface="Arial"/>
              <a:cs typeface="Arial"/>
              <a:sym typeface="Arial"/>
            </a:endParaRPr>
          </a:p>
        </p:txBody>
      </p:sp>
      <p:pic>
        <p:nvPicPr>
          <p:cNvPr id="6"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p:nvPr/>
        </p:nvSpPr>
        <p:spPr>
          <a:xfrm>
            <a:off x="609600" y="715900"/>
            <a:ext cx="10689771" cy="7848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B7779"/>
              </a:buClr>
              <a:buSzPts val="4500"/>
              <a:buFont typeface="Arial"/>
              <a:buNone/>
            </a:pPr>
            <a:r>
              <a:rPr lang="en-US" sz="4500" b="1">
                <a:solidFill>
                  <a:srgbClr val="1B7779"/>
                </a:solidFill>
              </a:rPr>
              <a:t>1.4 Sendai Framework of Action</a:t>
            </a:r>
            <a:endParaRPr sz="1400" b="0" i="0" u="none" strike="noStrike" cap="none">
              <a:solidFill>
                <a:srgbClr val="000000"/>
              </a:solidFill>
              <a:latin typeface="Arial"/>
              <a:ea typeface="Arial"/>
              <a:cs typeface="Arial"/>
              <a:sym typeface="Arial"/>
            </a:endParaRPr>
          </a:p>
        </p:txBody>
      </p:sp>
      <p:cxnSp>
        <p:nvCxnSpPr>
          <p:cNvPr id="123" name="Shape 123"/>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pic>
        <p:nvPicPr>
          <p:cNvPr id="124" name="Shape 124" descr="https://pbs.twimg.com/media/Ce3oV9HUIAAzwfX.jpg:large"/>
          <p:cNvPicPr preferRelativeResize="0"/>
          <p:nvPr/>
        </p:nvPicPr>
        <p:blipFill rotWithShape="1">
          <a:blip r:embed="rId3">
            <a:alphaModFix/>
          </a:blip>
          <a:srcRect/>
          <a:stretch/>
        </p:blipFill>
        <p:spPr>
          <a:xfrm>
            <a:off x="1264920" y="1571637"/>
            <a:ext cx="9144000" cy="4286250"/>
          </a:xfrm>
          <a:prstGeom prst="rect">
            <a:avLst/>
          </a:prstGeom>
          <a:noFill/>
          <a:ln>
            <a:noFill/>
          </a:ln>
        </p:spPr>
      </p:pic>
      <p:pic>
        <p:nvPicPr>
          <p:cNvPr id="6" name="Shape 94" descr="TEARFUND LOGO with ILS.png"/>
          <p:cNvPicPr preferRelativeResize="0"/>
          <p:nvPr/>
        </p:nvPicPr>
        <p:blipFill rotWithShape="1">
          <a:blip r:embed="rId4">
            <a:alphaModFix/>
          </a:blip>
          <a:srcRect r="77188"/>
          <a:stretch/>
        </p:blipFill>
        <p:spPr>
          <a:xfrm>
            <a:off x="609600" y="6072375"/>
            <a:ext cx="1582200" cy="501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p:nvPr/>
        </p:nvSpPr>
        <p:spPr>
          <a:xfrm>
            <a:off x="594350" y="640077"/>
            <a:ext cx="5044500" cy="2308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B7779"/>
              </a:buClr>
              <a:buSzPts val="4500"/>
              <a:buFont typeface="Arial"/>
              <a:buNone/>
            </a:pPr>
            <a:r>
              <a:rPr lang="en-US" sz="4500" b="1">
                <a:solidFill>
                  <a:srgbClr val="1B7779"/>
                </a:solidFill>
              </a:rPr>
              <a:t>1.5 Disaster Risk Reduction Framework</a:t>
            </a:r>
            <a:endParaRPr sz="1400" b="0" i="0" u="none" strike="noStrike" cap="none">
              <a:solidFill>
                <a:srgbClr val="000000"/>
              </a:solidFill>
              <a:latin typeface="Arial"/>
              <a:ea typeface="Arial"/>
              <a:cs typeface="Arial"/>
              <a:sym typeface="Arial"/>
            </a:endParaRPr>
          </a:p>
        </p:txBody>
      </p:sp>
      <p:cxnSp>
        <p:nvCxnSpPr>
          <p:cNvPr id="131" name="Shape 131"/>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grpSp>
        <p:nvGrpSpPr>
          <p:cNvPr id="132" name="Shape 132"/>
          <p:cNvGrpSpPr/>
          <p:nvPr/>
        </p:nvGrpSpPr>
        <p:grpSpPr>
          <a:xfrm>
            <a:off x="5779862" y="354421"/>
            <a:ext cx="5509075" cy="5509075"/>
            <a:chOff x="1405982" y="354421"/>
            <a:chExt cx="5509075" cy="5509075"/>
          </a:xfrm>
        </p:grpSpPr>
        <p:sp>
          <p:nvSpPr>
            <p:cNvPr id="133" name="Shape 133"/>
            <p:cNvSpPr/>
            <p:nvPr/>
          </p:nvSpPr>
          <p:spPr>
            <a:xfrm>
              <a:off x="1405982" y="354421"/>
              <a:ext cx="2692358" cy="2692358"/>
            </a:xfrm>
            <a:custGeom>
              <a:avLst/>
              <a:gdLst/>
              <a:ahLst/>
              <a:cxnLst/>
              <a:rect l="0" t="0" r="0" b="0"/>
              <a:pathLst>
                <a:path w="120000" h="120000" extrusionOk="0">
                  <a:moveTo>
                    <a:pt x="0" y="120000"/>
                  </a:moveTo>
                  <a:lnTo>
                    <a:pt x="0" y="120000"/>
                  </a:lnTo>
                  <a:cubicBezTo>
                    <a:pt x="0" y="53726"/>
                    <a:pt x="53726" y="0"/>
                    <a:pt x="120000" y="0"/>
                  </a:cubicBezTo>
                  <a:lnTo>
                    <a:pt x="120000" y="120000"/>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4" name="Shape 134"/>
            <p:cNvSpPr txBox="1"/>
            <p:nvPr/>
          </p:nvSpPr>
          <p:spPr>
            <a:xfrm>
              <a:off x="2194555" y="1142994"/>
              <a:ext cx="1903785" cy="1903785"/>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Clr>
                  <a:schemeClr val="lt1"/>
                </a:buClr>
                <a:buSzPts val="1900"/>
                <a:buFont typeface="Arial"/>
                <a:buNone/>
              </a:pPr>
              <a:r>
                <a:rPr lang="en-US" sz="1900" b="1" i="0" u="none" strike="noStrike" cap="none">
                  <a:solidFill>
                    <a:schemeClr val="lt1"/>
                  </a:solidFill>
                  <a:latin typeface="Arial"/>
                  <a:ea typeface="Arial"/>
                  <a:cs typeface="Arial"/>
                  <a:sym typeface="Arial"/>
                </a:rPr>
                <a:t>Prevention and Mitigation</a:t>
              </a:r>
              <a:endParaRPr/>
            </a:p>
          </p:txBody>
        </p:sp>
        <p:sp>
          <p:nvSpPr>
            <p:cNvPr id="135" name="Shape 135"/>
            <p:cNvSpPr/>
            <p:nvPr/>
          </p:nvSpPr>
          <p:spPr>
            <a:xfrm rot="5400000">
              <a:off x="4222699" y="354421"/>
              <a:ext cx="2692358" cy="2692358"/>
            </a:xfrm>
            <a:custGeom>
              <a:avLst/>
              <a:gdLst/>
              <a:ahLst/>
              <a:cxnLst/>
              <a:rect l="0" t="0" r="0" b="0"/>
              <a:pathLst>
                <a:path w="120000" h="120000" extrusionOk="0">
                  <a:moveTo>
                    <a:pt x="0" y="120000"/>
                  </a:moveTo>
                  <a:lnTo>
                    <a:pt x="0" y="120000"/>
                  </a:lnTo>
                  <a:cubicBezTo>
                    <a:pt x="0" y="53726"/>
                    <a:pt x="53726" y="0"/>
                    <a:pt x="120000" y="0"/>
                  </a:cubicBezTo>
                  <a:lnTo>
                    <a:pt x="120000" y="120000"/>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6" name="Shape 136"/>
            <p:cNvSpPr txBox="1"/>
            <p:nvPr/>
          </p:nvSpPr>
          <p:spPr>
            <a:xfrm>
              <a:off x="4222699" y="1142994"/>
              <a:ext cx="1903785" cy="1903785"/>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Clr>
                  <a:schemeClr val="lt1"/>
                </a:buClr>
                <a:buSzPts val="1900"/>
                <a:buFont typeface="Arial"/>
                <a:buNone/>
              </a:pPr>
              <a:r>
                <a:rPr lang="en-US" sz="1900" b="1" i="0" u="none" strike="noStrike" cap="none">
                  <a:solidFill>
                    <a:schemeClr val="lt1"/>
                  </a:solidFill>
                  <a:latin typeface="Arial"/>
                  <a:ea typeface="Arial"/>
                  <a:cs typeface="Arial"/>
                  <a:sym typeface="Arial"/>
                </a:rPr>
                <a:t>Preparedness</a:t>
              </a:r>
              <a:endParaRPr/>
            </a:p>
          </p:txBody>
        </p:sp>
        <p:sp>
          <p:nvSpPr>
            <p:cNvPr id="137" name="Shape 137"/>
            <p:cNvSpPr/>
            <p:nvPr/>
          </p:nvSpPr>
          <p:spPr>
            <a:xfrm rot="10800000">
              <a:off x="4222699" y="3171138"/>
              <a:ext cx="2692358" cy="2692358"/>
            </a:xfrm>
            <a:custGeom>
              <a:avLst/>
              <a:gdLst/>
              <a:ahLst/>
              <a:cxnLst/>
              <a:rect l="0" t="0" r="0" b="0"/>
              <a:pathLst>
                <a:path w="120000" h="120000" extrusionOk="0">
                  <a:moveTo>
                    <a:pt x="0" y="120000"/>
                  </a:moveTo>
                  <a:lnTo>
                    <a:pt x="0" y="120000"/>
                  </a:lnTo>
                  <a:cubicBezTo>
                    <a:pt x="0" y="53726"/>
                    <a:pt x="53726" y="0"/>
                    <a:pt x="120000" y="0"/>
                  </a:cubicBezTo>
                  <a:lnTo>
                    <a:pt x="120000" y="120000"/>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 name="Shape 138"/>
            <p:cNvSpPr txBox="1"/>
            <p:nvPr/>
          </p:nvSpPr>
          <p:spPr>
            <a:xfrm>
              <a:off x="4222699" y="3171138"/>
              <a:ext cx="1903785" cy="1903785"/>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Clr>
                  <a:schemeClr val="lt1"/>
                </a:buClr>
                <a:buSzPts val="1900"/>
                <a:buFont typeface="Arial"/>
                <a:buNone/>
              </a:pPr>
              <a:r>
                <a:rPr lang="en-US" sz="1900" b="1" i="0" u="none" strike="noStrike" cap="none">
                  <a:solidFill>
                    <a:schemeClr val="lt1"/>
                  </a:solidFill>
                  <a:latin typeface="Arial"/>
                  <a:ea typeface="Arial"/>
                  <a:cs typeface="Arial"/>
                  <a:sym typeface="Arial"/>
                </a:rPr>
                <a:t>Response</a:t>
              </a:r>
              <a:endParaRPr/>
            </a:p>
          </p:txBody>
        </p:sp>
        <p:sp>
          <p:nvSpPr>
            <p:cNvPr id="139" name="Shape 139"/>
            <p:cNvSpPr/>
            <p:nvPr/>
          </p:nvSpPr>
          <p:spPr>
            <a:xfrm rot="-5400000">
              <a:off x="1405982" y="3171138"/>
              <a:ext cx="2692358" cy="2692358"/>
            </a:xfrm>
            <a:custGeom>
              <a:avLst/>
              <a:gdLst/>
              <a:ahLst/>
              <a:cxnLst/>
              <a:rect l="0" t="0" r="0" b="0"/>
              <a:pathLst>
                <a:path w="120000" h="120000" extrusionOk="0">
                  <a:moveTo>
                    <a:pt x="0" y="120000"/>
                  </a:moveTo>
                  <a:lnTo>
                    <a:pt x="0" y="120000"/>
                  </a:lnTo>
                  <a:cubicBezTo>
                    <a:pt x="0" y="53726"/>
                    <a:pt x="53726" y="0"/>
                    <a:pt x="120000" y="0"/>
                  </a:cubicBezTo>
                  <a:lnTo>
                    <a:pt x="120000" y="120000"/>
                  </a:ln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0" name="Shape 140"/>
            <p:cNvSpPr txBox="1"/>
            <p:nvPr/>
          </p:nvSpPr>
          <p:spPr>
            <a:xfrm>
              <a:off x="2194555" y="3171138"/>
              <a:ext cx="1903785" cy="1903785"/>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Clr>
                  <a:schemeClr val="lt1"/>
                </a:buClr>
                <a:buSzPts val="1900"/>
                <a:buFont typeface="Arial"/>
                <a:buNone/>
              </a:pPr>
              <a:r>
                <a:rPr lang="en-US" sz="1900" b="1" i="0" u="none" strike="noStrike" cap="none">
                  <a:solidFill>
                    <a:schemeClr val="lt1"/>
                  </a:solidFill>
                  <a:latin typeface="Arial"/>
                  <a:ea typeface="Arial"/>
                  <a:cs typeface="Arial"/>
                  <a:sym typeface="Arial"/>
                </a:rPr>
                <a:t>Recovery and Rehabilitation</a:t>
              </a:r>
              <a:endParaRPr/>
            </a:p>
          </p:txBody>
        </p:sp>
        <p:sp>
          <p:nvSpPr>
            <p:cNvPr id="141" name="Shape 141"/>
            <p:cNvSpPr/>
            <p:nvPr/>
          </p:nvSpPr>
          <p:spPr>
            <a:xfrm>
              <a:off x="3695730" y="2549346"/>
              <a:ext cx="929578" cy="808329"/>
            </a:xfrm>
            <a:custGeom>
              <a:avLst/>
              <a:gdLst/>
              <a:ahLst/>
              <a:cxnLst/>
              <a:rect l="0" t="0" r="0" b="0"/>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cubicBezTo>
                    <a:pt x="87358" y="27416"/>
                    <a:pt x="68572" y="19475"/>
                    <a:pt x="50448" y="23561"/>
                  </a:cubicBezTo>
                  <a:cubicBezTo>
                    <a:pt x="32324" y="27648"/>
                    <a:pt x="19565" y="42702"/>
                    <a:pt x="19565" y="60000"/>
                  </a:cubicBezTo>
                  <a:close/>
                </a:path>
              </a:pathLst>
            </a:custGeom>
            <a:solidFill>
              <a:srgbClr val="B1C0D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2" name="Shape 142"/>
            <p:cNvSpPr/>
            <p:nvPr/>
          </p:nvSpPr>
          <p:spPr>
            <a:xfrm rot="10800000">
              <a:off x="3695730" y="2860242"/>
              <a:ext cx="929578" cy="808329"/>
            </a:xfrm>
            <a:custGeom>
              <a:avLst/>
              <a:gdLst/>
              <a:ahLst/>
              <a:cxnLst/>
              <a:rect l="0" t="0" r="0" b="0"/>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cubicBezTo>
                    <a:pt x="87358" y="27416"/>
                    <a:pt x="68572" y="19475"/>
                    <a:pt x="50448" y="23561"/>
                  </a:cubicBezTo>
                  <a:cubicBezTo>
                    <a:pt x="32324" y="27648"/>
                    <a:pt x="19565" y="42702"/>
                    <a:pt x="19565" y="60000"/>
                  </a:cubicBezTo>
                  <a:close/>
                </a:path>
              </a:pathLst>
            </a:custGeom>
            <a:solidFill>
              <a:srgbClr val="B1C0D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3" name="Shape 143"/>
          <p:cNvSpPr txBox="1"/>
          <p:nvPr/>
        </p:nvSpPr>
        <p:spPr>
          <a:xfrm>
            <a:off x="609600" y="3090000"/>
            <a:ext cx="5310300" cy="2108100"/>
          </a:xfrm>
          <a:prstGeom prst="rect">
            <a:avLst/>
          </a:prstGeom>
          <a:noFill/>
          <a:ln>
            <a:noFill/>
          </a:ln>
        </p:spPr>
        <p:txBody>
          <a:bodyPr spcFirstLastPara="1" wrap="square" lIns="91425" tIns="45700" rIns="91425" bIns="45700" anchor="t" anchorCtr="0">
            <a:noAutofit/>
          </a:bodyPr>
          <a:lstStyle/>
          <a:p>
            <a:pPr marL="0" marR="0" lvl="0" indent="0" algn="l" rtl="0">
              <a:lnSpc>
                <a:spcPct val="136363"/>
              </a:lnSpc>
              <a:spcBef>
                <a:spcPts val="0"/>
              </a:spcBef>
              <a:spcAft>
                <a:spcPts val="0"/>
              </a:spcAft>
              <a:buClr>
                <a:srgbClr val="7A7777"/>
              </a:buClr>
              <a:buSzPts val="2400"/>
              <a:buFont typeface="Arial"/>
              <a:buNone/>
            </a:pPr>
            <a:r>
              <a:rPr lang="en-US" sz="2400" b="0" i="1" u="none" strike="noStrike" cap="none">
                <a:solidFill>
                  <a:srgbClr val="000000"/>
                </a:solidFill>
                <a:latin typeface="Arial"/>
                <a:ea typeface="Arial"/>
                <a:cs typeface="Arial"/>
                <a:sym typeface="Arial"/>
              </a:rPr>
              <a:t>Adapted from the National Disaster Risk Reduction and Management Framework of the Philippine Government</a:t>
            </a:r>
            <a:endParaRPr sz="2200" b="0" i="0" u="none" strike="noStrike" cap="none">
              <a:solidFill>
                <a:srgbClr val="7A7777"/>
              </a:solidFill>
              <a:latin typeface="Arial"/>
              <a:ea typeface="Arial"/>
              <a:cs typeface="Arial"/>
              <a:sym typeface="Arial"/>
            </a:endParaRPr>
          </a:p>
        </p:txBody>
      </p:sp>
      <p:pic>
        <p:nvPicPr>
          <p:cNvPr id="17"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p:nvPr/>
        </p:nvSpPr>
        <p:spPr>
          <a:xfrm>
            <a:off x="0" y="0"/>
            <a:ext cx="12192000" cy="5857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B7779"/>
              </a:buClr>
              <a:buSzPts val="4500"/>
              <a:buFont typeface="Arial"/>
              <a:buNone/>
            </a:pPr>
            <a:r>
              <a:rPr lang="en-US" sz="6000" b="1">
                <a:solidFill>
                  <a:srgbClr val="1B7779"/>
                </a:solidFill>
              </a:rPr>
              <a:t>2. Getting Started: Organising and Mobalising </a:t>
            </a:r>
            <a:endParaRPr sz="6000" b="0" i="0" u="none" strike="noStrike" cap="none">
              <a:solidFill>
                <a:srgbClr val="000000"/>
              </a:solidFill>
              <a:latin typeface="Arial"/>
              <a:ea typeface="Arial"/>
              <a:cs typeface="Arial"/>
              <a:sym typeface="Arial"/>
            </a:endParaRPr>
          </a:p>
        </p:txBody>
      </p:sp>
      <p:cxnSp>
        <p:nvCxnSpPr>
          <p:cNvPr id="150" name="Shape 150"/>
          <p:cNvCxnSpPr/>
          <p:nvPr/>
        </p:nvCxnSpPr>
        <p:spPr>
          <a:xfrm>
            <a:off x="609600" y="5857887"/>
            <a:ext cx="10972799" cy="0"/>
          </a:xfrm>
          <a:prstGeom prst="straightConnector1">
            <a:avLst/>
          </a:prstGeom>
          <a:noFill/>
          <a:ln w="12700" cap="flat" cmpd="sng">
            <a:solidFill>
              <a:srgbClr val="7A7777"/>
            </a:solidFill>
            <a:prstDash val="dot"/>
            <a:round/>
            <a:headEnd type="none" w="sm" len="sm"/>
            <a:tailEnd type="none" w="sm" len="sm"/>
          </a:ln>
        </p:spPr>
      </p:cxnSp>
      <p:pic>
        <p:nvPicPr>
          <p:cNvPr id="5" name="Shape 94" descr="TEARFUND LOGO with ILS.png"/>
          <p:cNvPicPr preferRelativeResize="0"/>
          <p:nvPr/>
        </p:nvPicPr>
        <p:blipFill rotWithShape="1">
          <a:blip r:embed="rId3">
            <a:alphaModFix/>
          </a:blip>
          <a:srcRect r="77188"/>
          <a:stretch/>
        </p:blipFill>
        <p:spPr>
          <a:xfrm>
            <a:off x="609600" y="6072375"/>
            <a:ext cx="1582200" cy="5013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4128</Words>
  <Application>Microsoft Office PowerPoint</Application>
  <PresentationFormat>Widescreen</PresentationFormat>
  <Paragraphs>404</Paragraphs>
  <Slides>40</Slides>
  <Notes>40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lauren.asfour</cp:lastModifiedBy>
  <cp:revision>7</cp:revision>
  <dcterms:modified xsi:type="dcterms:W3CDTF">2018-04-03T11:05:10Z</dcterms:modified>
</cp:coreProperties>
</file>